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2"/>
  </p:sldIdLst>
  <p:sldSz cx="6858000" cy="9906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Roboto" charset="1" panose="02000000000000000000"/>
      <p:regular r:id="rId10"/>
    </p:embeddedFont>
    <p:embeddedFont>
      <p:font typeface="Roboto Bold" charset="1" panose="02000000000000000000"/>
      <p:regular r:id="rId11"/>
    </p:embeddedFont>
    <p:embeddedFont>
      <p:font typeface="Roboto Italics" charset="1" panose="02000000000000000000"/>
      <p:regular r:id="rId12"/>
    </p:embeddedFont>
    <p:embeddedFont>
      <p:font typeface="Roboto Bold Italics" charset="1" panose="02000000000000000000"/>
      <p:regular r:id="rId13"/>
    </p:embeddedFont>
    <p:embeddedFont>
      <p:font typeface="TT Rounds Condensed" charset="1" panose="02000506030000020003"/>
      <p:regular r:id="rId14"/>
    </p:embeddedFont>
    <p:embeddedFont>
      <p:font typeface="TT Rounds Condensed Bold" charset="1" panose="02000806030000020003"/>
      <p:regular r:id="rId15"/>
    </p:embeddedFont>
    <p:embeddedFont>
      <p:font typeface="TT Rounds Condensed Italics" charset="1" panose="02000506030000090003"/>
      <p:regular r:id="rId16"/>
    </p:embeddedFont>
    <p:embeddedFont>
      <p:font typeface="TT Rounds Condensed Bold Italics" charset="1" panose="02000806030000090003"/>
      <p:regular r:id="rId17"/>
    </p:embeddedFont>
    <p:embeddedFont>
      <p:font typeface="TT Rounds Condensed Thin" charset="1" panose="02000503020000020003"/>
      <p:regular r:id="rId18"/>
    </p:embeddedFont>
    <p:embeddedFont>
      <p:font typeface="TT Rounds Condensed Thin Italics" charset="1" panose="02000503020000090003"/>
      <p:regular r:id="rId19"/>
    </p:embeddedFont>
    <p:embeddedFont>
      <p:font typeface="TT Rounds Condensed Heavy" charset="1" panose="02000506030000020003"/>
      <p:regular r:id="rId20"/>
    </p:embeddedFont>
    <p:embeddedFont>
      <p:font typeface="TT Rounds Condensed Heavy Italics" charset="1" panose="02000506000000090003"/>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slides/slide1.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png" Type="http://schemas.openxmlformats.org/officeDocument/2006/relationships/image"/><Relationship Id="rId12" Target="../media/image10.png" Type="http://schemas.openxmlformats.org/officeDocument/2006/relationships/image"/><Relationship Id="rId13" Target="../media/image11.png" Type="http://schemas.openxmlformats.org/officeDocument/2006/relationships/image"/><Relationship Id="rId14" Target="../media/image12.png" Type="http://schemas.openxmlformats.org/officeDocument/2006/relationships/image"/><Relationship Id="rId15" Target="../media/image13.png" Type="http://schemas.openxmlformats.org/officeDocument/2006/relationships/image"/><Relationship Id="rId16" Target="https://www.wijnvlek-sturgeweber.nl/" TargetMode="External" Type="http://schemas.openxmlformats.org/officeDocument/2006/relationships/hyperlink"/><Relationship Id="rId17" Target="../media/image14.png" Type="http://schemas.openxmlformats.org/officeDocument/2006/relationships/image"/><Relationship Id="rId2" Target="../media/image1.png" Type="http://schemas.openxmlformats.org/officeDocument/2006/relationships/image"/><Relationship Id="rId3" Target="http://www.wijnvlewijzer.nl/" TargetMode="External" Type="http://schemas.openxmlformats.org/officeDocument/2006/relationships/hyperlink"/><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2116408"/>
            <a:ext cx="6858001" cy="98405"/>
            <a:chOff x="0" y="0"/>
            <a:chExt cx="9144001" cy="131207"/>
          </a:xfrm>
        </p:grpSpPr>
        <p:sp>
          <p:nvSpPr>
            <p:cNvPr name="Freeform 3" id="3"/>
            <p:cNvSpPr/>
            <p:nvPr/>
          </p:nvSpPr>
          <p:spPr>
            <a:xfrm flipH="false" flipV="false" rot="0">
              <a:off x="0" y="0"/>
              <a:ext cx="9144000" cy="131191"/>
            </a:xfrm>
            <a:custGeom>
              <a:avLst/>
              <a:gdLst/>
              <a:ahLst/>
              <a:cxnLst/>
              <a:rect r="r" b="b" t="t" l="l"/>
              <a:pathLst>
                <a:path h="131191" w="9144000">
                  <a:moveTo>
                    <a:pt x="0" y="0"/>
                  </a:moveTo>
                  <a:lnTo>
                    <a:pt x="9144000" y="0"/>
                  </a:lnTo>
                  <a:lnTo>
                    <a:pt x="9144000" y="131191"/>
                  </a:lnTo>
                  <a:lnTo>
                    <a:pt x="0" y="131191"/>
                  </a:lnTo>
                  <a:close/>
                </a:path>
              </a:pathLst>
            </a:custGeom>
            <a:solidFill>
              <a:srgbClr val="B13145"/>
            </a:solidFill>
          </p:spPr>
        </p:sp>
      </p:grpSp>
      <p:grpSp>
        <p:nvGrpSpPr>
          <p:cNvPr name="Group 4" id="4"/>
          <p:cNvGrpSpPr/>
          <p:nvPr/>
        </p:nvGrpSpPr>
        <p:grpSpPr>
          <a:xfrm rot="0">
            <a:off x="-12700" y="2243276"/>
            <a:ext cx="6858001" cy="45719"/>
            <a:chOff x="0" y="0"/>
            <a:chExt cx="9144001" cy="60959"/>
          </a:xfrm>
        </p:grpSpPr>
        <p:sp>
          <p:nvSpPr>
            <p:cNvPr name="Freeform 5" id="5"/>
            <p:cNvSpPr/>
            <p:nvPr/>
          </p:nvSpPr>
          <p:spPr>
            <a:xfrm flipH="false" flipV="false" rot="0">
              <a:off x="0" y="0"/>
              <a:ext cx="9144000" cy="60960"/>
            </a:xfrm>
            <a:custGeom>
              <a:avLst/>
              <a:gdLst/>
              <a:ahLst/>
              <a:cxnLst/>
              <a:rect r="r" b="b" t="t" l="l"/>
              <a:pathLst>
                <a:path h="60960" w="9144000">
                  <a:moveTo>
                    <a:pt x="0" y="0"/>
                  </a:moveTo>
                  <a:lnTo>
                    <a:pt x="9144000" y="0"/>
                  </a:lnTo>
                  <a:lnTo>
                    <a:pt x="9144000" y="60960"/>
                  </a:lnTo>
                  <a:lnTo>
                    <a:pt x="0" y="60960"/>
                  </a:lnTo>
                  <a:close/>
                </a:path>
              </a:pathLst>
            </a:custGeom>
            <a:solidFill>
              <a:srgbClr val="E8B5A8"/>
            </a:solidFill>
          </p:spPr>
        </p:sp>
      </p:grpSp>
      <p:grpSp>
        <p:nvGrpSpPr>
          <p:cNvPr name="Group 6" id="6"/>
          <p:cNvGrpSpPr/>
          <p:nvPr/>
        </p:nvGrpSpPr>
        <p:grpSpPr>
          <a:xfrm rot="0">
            <a:off x="-70210" y="7879821"/>
            <a:ext cx="6858001" cy="98405"/>
            <a:chOff x="0" y="0"/>
            <a:chExt cx="9144001" cy="131207"/>
          </a:xfrm>
        </p:grpSpPr>
        <p:sp>
          <p:nvSpPr>
            <p:cNvPr name="Freeform 7" id="7"/>
            <p:cNvSpPr/>
            <p:nvPr/>
          </p:nvSpPr>
          <p:spPr>
            <a:xfrm flipH="false" flipV="false" rot="0">
              <a:off x="0" y="0"/>
              <a:ext cx="9144000" cy="131191"/>
            </a:xfrm>
            <a:custGeom>
              <a:avLst/>
              <a:gdLst/>
              <a:ahLst/>
              <a:cxnLst/>
              <a:rect r="r" b="b" t="t" l="l"/>
              <a:pathLst>
                <a:path h="131191" w="9144000">
                  <a:moveTo>
                    <a:pt x="0" y="0"/>
                  </a:moveTo>
                  <a:lnTo>
                    <a:pt x="9144000" y="0"/>
                  </a:lnTo>
                  <a:lnTo>
                    <a:pt x="9144000" y="131191"/>
                  </a:lnTo>
                  <a:lnTo>
                    <a:pt x="0" y="131191"/>
                  </a:lnTo>
                  <a:close/>
                </a:path>
              </a:pathLst>
            </a:custGeom>
            <a:solidFill>
              <a:srgbClr val="B13145"/>
            </a:solidFill>
          </p:spPr>
        </p:sp>
      </p:grpSp>
      <p:grpSp>
        <p:nvGrpSpPr>
          <p:cNvPr name="Group 8" id="8"/>
          <p:cNvGrpSpPr/>
          <p:nvPr/>
        </p:nvGrpSpPr>
        <p:grpSpPr>
          <a:xfrm rot="0">
            <a:off x="0" y="8098896"/>
            <a:ext cx="6858001" cy="45719"/>
            <a:chOff x="0" y="0"/>
            <a:chExt cx="9144001" cy="60959"/>
          </a:xfrm>
        </p:grpSpPr>
        <p:sp>
          <p:nvSpPr>
            <p:cNvPr name="Freeform 9" id="9"/>
            <p:cNvSpPr/>
            <p:nvPr/>
          </p:nvSpPr>
          <p:spPr>
            <a:xfrm flipH="false" flipV="false" rot="0">
              <a:off x="0" y="0"/>
              <a:ext cx="9144000" cy="60960"/>
            </a:xfrm>
            <a:custGeom>
              <a:avLst/>
              <a:gdLst/>
              <a:ahLst/>
              <a:cxnLst/>
              <a:rect r="r" b="b" t="t" l="l"/>
              <a:pathLst>
                <a:path h="60960" w="9144000">
                  <a:moveTo>
                    <a:pt x="0" y="0"/>
                  </a:moveTo>
                  <a:lnTo>
                    <a:pt x="9144000" y="0"/>
                  </a:lnTo>
                  <a:lnTo>
                    <a:pt x="9144000" y="60960"/>
                  </a:lnTo>
                  <a:lnTo>
                    <a:pt x="0" y="60960"/>
                  </a:lnTo>
                  <a:close/>
                </a:path>
              </a:pathLst>
            </a:custGeom>
            <a:solidFill>
              <a:srgbClr val="E8B5A8"/>
            </a:solidFill>
          </p:spPr>
        </p:sp>
      </p:grpSp>
      <p:sp>
        <p:nvSpPr>
          <p:cNvPr name="Freeform 10" id="10"/>
          <p:cNvSpPr/>
          <p:nvPr/>
        </p:nvSpPr>
        <p:spPr>
          <a:xfrm flipH="false" flipV="false" rot="0">
            <a:off x="1772740" y="130917"/>
            <a:ext cx="2856196" cy="1472199"/>
          </a:xfrm>
          <a:custGeom>
            <a:avLst/>
            <a:gdLst/>
            <a:ahLst/>
            <a:cxnLst/>
            <a:rect r="r" b="b" t="t" l="l"/>
            <a:pathLst>
              <a:path h="1472199" w="2856196">
                <a:moveTo>
                  <a:pt x="0" y="0"/>
                </a:moveTo>
                <a:lnTo>
                  <a:pt x="2856197" y="0"/>
                </a:lnTo>
                <a:lnTo>
                  <a:pt x="2856197" y="1472199"/>
                </a:lnTo>
                <a:lnTo>
                  <a:pt x="0" y="1472199"/>
                </a:lnTo>
                <a:lnTo>
                  <a:pt x="0" y="0"/>
                </a:lnTo>
                <a:close/>
              </a:path>
            </a:pathLst>
          </a:custGeom>
          <a:blipFill>
            <a:blip r:embed="rId2"/>
            <a:stretch>
              <a:fillRect l="0" t="-2964" r="0" b="-2964"/>
            </a:stretch>
          </a:blipFill>
        </p:spPr>
      </p:sp>
      <p:grpSp>
        <p:nvGrpSpPr>
          <p:cNvPr name="Group 11" id="11"/>
          <p:cNvGrpSpPr/>
          <p:nvPr/>
        </p:nvGrpSpPr>
        <p:grpSpPr>
          <a:xfrm rot="0">
            <a:off x="1150473" y="2442388"/>
            <a:ext cx="1100356" cy="215444"/>
            <a:chOff x="0" y="0"/>
            <a:chExt cx="1467141" cy="287259"/>
          </a:xfrm>
        </p:grpSpPr>
        <p:sp>
          <p:nvSpPr>
            <p:cNvPr name="Freeform 12" id="12"/>
            <p:cNvSpPr/>
            <p:nvPr/>
          </p:nvSpPr>
          <p:spPr>
            <a:xfrm flipH="false" flipV="false" rot="0">
              <a:off x="0" y="0"/>
              <a:ext cx="1467104" cy="287274"/>
            </a:xfrm>
            <a:custGeom>
              <a:avLst/>
              <a:gdLst/>
              <a:ahLst/>
              <a:cxnLst/>
              <a:rect r="r" b="b" t="t" l="l"/>
              <a:pathLst>
                <a:path h="287274" w="1467104">
                  <a:moveTo>
                    <a:pt x="0" y="0"/>
                  </a:moveTo>
                  <a:lnTo>
                    <a:pt x="1467104" y="0"/>
                  </a:lnTo>
                  <a:lnTo>
                    <a:pt x="1467104" y="287274"/>
                  </a:lnTo>
                  <a:lnTo>
                    <a:pt x="0" y="287274"/>
                  </a:lnTo>
                  <a:close/>
                </a:path>
              </a:pathLst>
            </a:custGeom>
            <a:solidFill>
              <a:srgbClr val="B13145"/>
            </a:solidFill>
          </p:spPr>
        </p:sp>
        <p:sp>
          <p:nvSpPr>
            <p:cNvPr name="TextBox 13" id="13"/>
            <p:cNvSpPr txBox="true"/>
            <p:nvPr/>
          </p:nvSpPr>
          <p:spPr>
            <a:xfrm>
              <a:off x="0" y="-9525"/>
              <a:ext cx="1467141" cy="296784"/>
            </a:xfrm>
            <a:prstGeom prst="rect">
              <a:avLst/>
            </a:prstGeom>
          </p:spPr>
          <p:txBody>
            <a:bodyPr anchor="t" rtlCol="false" tIns="50800" lIns="50800" bIns="50800" rIns="50800"/>
            <a:lstStyle/>
            <a:p>
              <a:pPr algn="l">
                <a:lnSpc>
                  <a:spcPts val="960"/>
                </a:lnSpc>
              </a:pPr>
              <a:r>
                <a:rPr lang="en-US" sz="800" spc="7">
                  <a:solidFill>
                    <a:srgbClr val="FFFFFF"/>
                  </a:solidFill>
                  <a:latin typeface="TT Rounds Condensed Bold"/>
                </a:rPr>
                <a:t>Neuroloog</a:t>
              </a:r>
            </a:p>
          </p:txBody>
        </p:sp>
      </p:grpSp>
      <p:grpSp>
        <p:nvGrpSpPr>
          <p:cNvPr name="Group 14" id="14"/>
          <p:cNvGrpSpPr/>
          <p:nvPr/>
        </p:nvGrpSpPr>
        <p:grpSpPr>
          <a:xfrm rot="0">
            <a:off x="1150474" y="2661476"/>
            <a:ext cx="1100355" cy="215444"/>
            <a:chOff x="0" y="0"/>
            <a:chExt cx="1467140" cy="287259"/>
          </a:xfrm>
        </p:grpSpPr>
        <p:sp>
          <p:nvSpPr>
            <p:cNvPr name="Freeform 15" id="15"/>
            <p:cNvSpPr/>
            <p:nvPr/>
          </p:nvSpPr>
          <p:spPr>
            <a:xfrm flipH="false" flipV="false" rot="0">
              <a:off x="0" y="0"/>
              <a:ext cx="1467104" cy="287274"/>
            </a:xfrm>
            <a:custGeom>
              <a:avLst/>
              <a:gdLst/>
              <a:ahLst/>
              <a:cxnLst/>
              <a:rect r="r" b="b" t="t" l="l"/>
              <a:pathLst>
                <a:path h="287274" w="1467104">
                  <a:moveTo>
                    <a:pt x="0" y="0"/>
                  </a:moveTo>
                  <a:lnTo>
                    <a:pt x="1467104" y="0"/>
                  </a:lnTo>
                  <a:lnTo>
                    <a:pt x="1467104" y="287274"/>
                  </a:lnTo>
                  <a:lnTo>
                    <a:pt x="0" y="287274"/>
                  </a:lnTo>
                  <a:close/>
                </a:path>
              </a:pathLst>
            </a:custGeom>
            <a:solidFill>
              <a:srgbClr val="E8B5A8"/>
            </a:solidFill>
          </p:spPr>
        </p:sp>
        <p:sp>
          <p:nvSpPr>
            <p:cNvPr name="TextBox 16" id="16"/>
            <p:cNvSpPr txBox="true"/>
            <p:nvPr/>
          </p:nvSpPr>
          <p:spPr>
            <a:xfrm>
              <a:off x="0" y="-9525"/>
              <a:ext cx="1467140" cy="296784"/>
            </a:xfrm>
            <a:prstGeom prst="rect">
              <a:avLst/>
            </a:prstGeom>
          </p:spPr>
          <p:txBody>
            <a:bodyPr anchor="t" rtlCol="false" tIns="50800" lIns="50800" bIns="50800" rIns="50800"/>
            <a:lstStyle/>
            <a:p>
              <a:pPr algn="l">
                <a:lnSpc>
                  <a:spcPts val="960"/>
                </a:lnSpc>
              </a:pPr>
              <a:r>
                <a:rPr lang="en-US" sz="800" spc="-4">
                  <a:solidFill>
                    <a:srgbClr val="FFFFFF"/>
                  </a:solidFill>
                  <a:latin typeface="TT Rounds Condensed Light Italics"/>
                </a:rPr>
                <a:t>Dr. H.J. Van Hoofden</a:t>
              </a:r>
            </a:p>
          </p:txBody>
        </p:sp>
      </p:grpSp>
      <p:grpSp>
        <p:nvGrpSpPr>
          <p:cNvPr name="Group 17" id="17"/>
          <p:cNvGrpSpPr/>
          <p:nvPr/>
        </p:nvGrpSpPr>
        <p:grpSpPr>
          <a:xfrm rot="0">
            <a:off x="154592" y="3397709"/>
            <a:ext cx="2096236" cy="421416"/>
            <a:chOff x="0" y="0"/>
            <a:chExt cx="2794981" cy="561889"/>
          </a:xfrm>
        </p:grpSpPr>
        <p:sp>
          <p:nvSpPr>
            <p:cNvPr name="Freeform 18" id="18"/>
            <p:cNvSpPr/>
            <p:nvPr/>
          </p:nvSpPr>
          <p:spPr>
            <a:xfrm flipH="false" flipV="false" rot="0">
              <a:off x="0" y="0"/>
              <a:ext cx="2795016" cy="561848"/>
            </a:xfrm>
            <a:custGeom>
              <a:avLst/>
              <a:gdLst/>
              <a:ahLst/>
              <a:cxnLst/>
              <a:rect r="r" b="b" t="t" l="l"/>
              <a:pathLst>
                <a:path h="561848" w="2795016">
                  <a:moveTo>
                    <a:pt x="0" y="0"/>
                  </a:moveTo>
                  <a:lnTo>
                    <a:pt x="2795016" y="0"/>
                  </a:lnTo>
                  <a:lnTo>
                    <a:pt x="2795016" y="561848"/>
                  </a:lnTo>
                  <a:lnTo>
                    <a:pt x="0" y="561848"/>
                  </a:lnTo>
                  <a:close/>
                </a:path>
              </a:pathLst>
            </a:custGeom>
            <a:solidFill>
              <a:srgbClr val="E8B5A8"/>
            </a:solidFill>
          </p:spPr>
        </p:sp>
        <p:sp>
          <p:nvSpPr>
            <p:cNvPr name="TextBox 19" id="19"/>
            <p:cNvSpPr txBox="true"/>
            <p:nvPr/>
          </p:nvSpPr>
          <p:spPr>
            <a:xfrm>
              <a:off x="0" y="-9525"/>
              <a:ext cx="2794981" cy="571414"/>
            </a:xfrm>
            <a:prstGeom prst="rect">
              <a:avLst/>
            </a:prstGeom>
          </p:spPr>
          <p:txBody>
            <a:bodyPr anchor="t" rtlCol="false" tIns="50800" lIns="50800" bIns="50800" rIns="50800"/>
            <a:lstStyle/>
            <a:p>
              <a:pPr algn="l" marL="96520" indent="-48260" lvl="1">
                <a:lnSpc>
                  <a:spcPts val="960"/>
                </a:lnSpc>
                <a:buFont typeface="Arial"/>
                <a:buChar char="•"/>
              </a:pPr>
              <a:r>
                <a:rPr lang="en-US" sz="800" spc="7">
                  <a:solidFill>
                    <a:srgbClr val="FFFFFF"/>
                  </a:solidFill>
                  <a:latin typeface="TT Rounds Condensed Italics"/>
                </a:rPr>
                <a:t>Ben ik nog goed ingesteld voor mijn epilepsie?</a:t>
              </a:r>
            </a:p>
            <a:p>
              <a:pPr algn="l" marL="96520" indent="-48260" lvl="1">
                <a:lnSpc>
                  <a:spcPts val="960"/>
                </a:lnSpc>
                <a:buFont typeface="Arial"/>
                <a:buChar char="•"/>
              </a:pPr>
              <a:r>
                <a:rPr lang="en-US" sz="800" spc="7">
                  <a:solidFill>
                    <a:srgbClr val="FFFFFF"/>
                  </a:solidFill>
                  <a:latin typeface="TT Rounds Condensed Italics"/>
                </a:rPr>
                <a:t>Kan ik iets doen aan migraine?</a:t>
              </a:r>
            </a:p>
          </p:txBody>
        </p:sp>
      </p:grpSp>
      <p:grpSp>
        <p:nvGrpSpPr>
          <p:cNvPr name="Group 20" id="20"/>
          <p:cNvGrpSpPr/>
          <p:nvPr/>
        </p:nvGrpSpPr>
        <p:grpSpPr>
          <a:xfrm rot="0">
            <a:off x="3358790" y="2434010"/>
            <a:ext cx="1151663" cy="215444"/>
            <a:chOff x="0" y="0"/>
            <a:chExt cx="1535551" cy="287259"/>
          </a:xfrm>
        </p:grpSpPr>
        <p:sp>
          <p:nvSpPr>
            <p:cNvPr name="Freeform 21" id="21"/>
            <p:cNvSpPr/>
            <p:nvPr/>
          </p:nvSpPr>
          <p:spPr>
            <a:xfrm flipH="false" flipV="false" rot="0">
              <a:off x="0" y="0"/>
              <a:ext cx="1535557" cy="287274"/>
            </a:xfrm>
            <a:custGeom>
              <a:avLst/>
              <a:gdLst/>
              <a:ahLst/>
              <a:cxnLst/>
              <a:rect r="r" b="b" t="t" l="l"/>
              <a:pathLst>
                <a:path h="287274" w="1535557">
                  <a:moveTo>
                    <a:pt x="0" y="0"/>
                  </a:moveTo>
                  <a:lnTo>
                    <a:pt x="1535557" y="0"/>
                  </a:lnTo>
                  <a:lnTo>
                    <a:pt x="1535557" y="287274"/>
                  </a:lnTo>
                  <a:lnTo>
                    <a:pt x="0" y="287274"/>
                  </a:lnTo>
                  <a:close/>
                </a:path>
              </a:pathLst>
            </a:custGeom>
            <a:solidFill>
              <a:srgbClr val="B13145"/>
            </a:solidFill>
          </p:spPr>
        </p:sp>
        <p:sp>
          <p:nvSpPr>
            <p:cNvPr name="TextBox 22" id="22"/>
            <p:cNvSpPr txBox="true"/>
            <p:nvPr/>
          </p:nvSpPr>
          <p:spPr>
            <a:xfrm>
              <a:off x="0" y="-9525"/>
              <a:ext cx="1535551" cy="296784"/>
            </a:xfrm>
            <a:prstGeom prst="rect">
              <a:avLst/>
            </a:prstGeom>
          </p:spPr>
          <p:txBody>
            <a:bodyPr anchor="t" rtlCol="false" tIns="50800" lIns="50800" bIns="50800" rIns="50800"/>
            <a:lstStyle/>
            <a:p>
              <a:pPr algn="l">
                <a:lnSpc>
                  <a:spcPts val="960"/>
                </a:lnSpc>
              </a:pPr>
              <a:r>
                <a:rPr lang="en-US" sz="800" spc="7">
                  <a:solidFill>
                    <a:srgbClr val="FFFFFF"/>
                  </a:solidFill>
                  <a:latin typeface="TT Rounds Condensed Bold"/>
                </a:rPr>
                <a:t>Oogarts</a:t>
              </a:r>
            </a:p>
          </p:txBody>
        </p:sp>
      </p:grpSp>
      <p:grpSp>
        <p:nvGrpSpPr>
          <p:cNvPr name="Group 23" id="23"/>
          <p:cNvGrpSpPr/>
          <p:nvPr/>
        </p:nvGrpSpPr>
        <p:grpSpPr>
          <a:xfrm rot="0">
            <a:off x="3358791" y="2674023"/>
            <a:ext cx="1151662" cy="216265"/>
            <a:chOff x="0" y="0"/>
            <a:chExt cx="1535549" cy="288353"/>
          </a:xfrm>
        </p:grpSpPr>
        <p:sp>
          <p:nvSpPr>
            <p:cNvPr name="Freeform 24" id="24"/>
            <p:cNvSpPr/>
            <p:nvPr/>
          </p:nvSpPr>
          <p:spPr>
            <a:xfrm flipH="false" flipV="false" rot="0">
              <a:off x="0" y="0"/>
              <a:ext cx="1535557" cy="288290"/>
            </a:xfrm>
            <a:custGeom>
              <a:avLst/>
              <a:gdLst/>
              <a:ahLst/>
              <a:cxnLst/>
              <a:rect r="r" b="b" t="t" l="l"/>
              <a:pathLst>
                <a:path h="288290" w="1535557">
                  <a:moveTo>
                    <a:pt x="0" y="0"/>
                  </a:moveTo>
                  <a:lnTo>
                    <a:pt x="1535557" y="0"/>
                  </a:lnTo>
                  <a:lnTo>
                    <a:pt x="1535557" y="288290"/>
                  </a:lnTo>
                  <a:lnTo>
                    <a:pt x="0" y="288290"/>
                  </a:lnTo>
                  <a:close/>
                </a:path>
              </a:pathLst>
            </a:custGeom>
            <a:solidFill>
              <a:srgbClr val="E8B5A8"/>
            </a:solidFill>
          </p:spPr>
        </p:sp>
        <p:sp>
          <p:nvSpPr>
            <p:cNvPr name="TextBox 25" id="25"/>
            <p:cNvSpPr txBox="true"/>
            <p:nvPr/>
          </p:nvSpPr>
          <p:spPr>
            <a:xfrm>
              <a:off x="0" y="-9525"/>
              <a:ext cx="1535549" cy="297878"/>
            </a:xfrm>
            <a:prstGeom prst="rect">
              <a:avLst/>
            </a:prstGeom>
          </p:spPr>
          <p:txBody>
            <a:bodyPr anchor="t" rtlCol="false" tIns="50800" lIns="50800" bIns="50800" rIns="50800"/>
            <a:lstStyle/>
            <a:p>
              <a:pPr algn="l">
                <a:lnSpc>
                  <a:spcPts val="960"/>
                </a:lnSpc>
              </a:pPr>
              <a:r>
                <a:rPr lang="en-US" sz="800" spc="-4">
                  <a:solidFill>
                    <a:srgbClr val="FFFFFF"/>
                  </a:solidFill>
                  <a:latin typeface="TT Rounds Condensed Light Italics"/>
                </a:rPr>
                <a:t>Dr. O. Gen</a:t>
              </a:r>
            </a:p>
          </p:txBody>
        </p:sp>
      </p:grpSp>
      <p:grpSp>
        <p:nvGrpSpPr>
          <p:cNvPr name="Group 26" id="26"/>
          <p:cNvGrpSpPr/>
          <p:nvPr/>
        </p:nvGrpSpPr>
        <p:grpSpPr>
          <a:xfrm rot="0">
            <a:off x="2316473" y="3480571"/>
            <a:ext cx="2193979" cy="344932"/>
            <a:chOff x="0" y="0"/>
            <a:chExt cx="2925305" cy="459909"/>
          </a:xfrm>
        </p:grpSpPr>
        <p:sp>
          <p:nvSpPr>
            <p:cNvPr name="Freeform 27" id="27"/>
            <p:cNvSpPr/>
            <p:nvPr/>
          </p:nvSpPr>
          <p:spPr>
            <a:xfrm flipH="false" flipV="false" rot="0">
              <a:off x="0" y="0"/>
              <a:ext cx="2925318" cy="459861"/>
            </a:xfrm>
            <a:custGeom>
              <a:avLst/>
              <a:gdLst/>
              <a:ahLst/>
              <a:cxnLst/>
              <a:rect r="r" b="b" t="t" l="l"/>
              <a:pathLst>
                <a:path h="459861" w="2925318">
                  <a:moveTo>
                    <a:pt x="0" y="0"/>
                  </a:moveTo>
                  <a:lnTo>
                    <a:pt x="2925318" y="0"/>
                  </a:lnTo>
                  <a:lnTo>
                    <a:pt x="2925318" y="459861"/>
                  </a:lnTo>
                  <a:lnTo>
                    <a:pt x="0" y="459861"/>
                  </a:lnTo>
                  <a:close/>
                </a:path>
              </a:pathLst>
            </a:custGeom>
            <a:solidFill>
              <a:srgbClr val="E8B5A8"/>
            </a:solidFill>
          </p:spPr>
        </p:sp>
        <p:sp>
          <p:nvSpPr>
            <p:cNvPr name="TextBox 28" id="28"/>
            <p:cNvSpPr txBox="true"/>
            <p:nvPr/>
          </p:nvSpPr>
          <p:spPr>
            <a:xfrm>
              <a:off x="0" y="-9525"/>
              <a:ext cx="2925305" cy="469434"/>
            </a:xfrm>
            <a:prstGeom prst="rect">
              <a:avLst/>
            </a:prstGeom>
          </p:spPr>
          <p:txBody>
            <a:bodyPr anchor="t" rtlCol="false" tIns="50800" lIns="50800" bIns="50800" rIns="50800"/>
            <a:lstStyle/>
            <a:p>
              <a:pPr algn="l" marL="96520" indent="-48260" lvl="1">
                <a:lnSpc>
                  <a:spcPts val="960"/>
                </a:lnSpc>
                <a:buFont typeface="Arial"/>
                <a:buChar char="•"/>
              </a:pPr>
              <a:r>
                <a:rPr lang="en-US" sz="800" spc="7">
                  <a:solidFill>
                    <a:srgbClr val="FFFFFF"/>
                  </a:solidFill>
                  <a:latin typeface="TT Rounds Condensed Italics"/>
                </a:rPr>
                <a:t>Jaarlijks op glaucoom laten meten</a:t>
              </a:r>
            </a:p>
            <a:p>
              <a:pPr algn="l" marL="96520" indent="-48260" lvl="1">
                <a:lnSpc>
                  <a:spcPts val="960"/>
                </a:lnSpc>
                <a:buFont typeface="Arial"/>
                <a:buChar char="•"/>
              </a:pPr>
              <a:r>
                <a:rPr lang="en-US" sz="800" spc="7">
                  <a:solidFill>
                    <a:srgbClr val="FFFFFF"/>
                  </a:solidFill>
                  <a:latin typeface="TT Rounds Condensed Italics"/>
                </a:rPr>
                <a:t>Wat zijn mijn vooruitzichten?</a:t>
              </a:r>
            </a:p>
          </p:txBody>
        </p:sp>
      </p:grpSp>
      <p:grpSp>
        <p:nvGrpSpPr>
          <p:cNvPr name="Group 29" id="29"/>
          <p:cNvGrpSpPr/>
          <p:nvPr/>
        </p:nvGrpSpPr>
        <p:grpSpPr>
          <a:xfrm rot="0">
            <a:off x="5618413" y="2434010"/>
            <a:ext cx="1151663" cy="215444"/>
            <a:chOff x="0" y="0"/>
            <a:chExt cx="1535551" cy="287259"/>
          </a:xfrm>
        </p:grpSpPr>
        <p:sp>
          <p:nvSpPr>
            <p:cNvPr name="Freeform 30" id="30"/>
            <p:cNvSpPr/>
            <p:nvPr/>
          </p:nvSpPr>
          <p:spPr>
            <a:xfrm flipH="false" flipV="false" rot="0">
              <a:off x="0" y="0"/>
              <a:ext cx="1535557" cy="287274"/>
            </a:xfrm>
            <a:custGeom>
              <a:avLst/>
              <a:gdLst/>
              <a:ahLst/>
              <a:cxnLst/>
              <a:rect r="r" b="b" t="t" l="l"/>
              <a:pathLst>
                <a:path h="287274" w="1535557">
                  <a:moveTo>
                    <a:pt x="0" y="0"/>
                  </a:moveTo>
                  <a:lnTo>
                    <a:pt x="1535557" y="0"/>
                  </a:lnTo>
                  <a:lnTo>
                    <a:pt x="1535557" y="287274"/>
                  </a:lnTo>
                  <a:lnTo>
                    <a:pt x="0" y="287274"/>
                  </a:lnTo>
                  <a:close/>
                </a:path>
              </a:pathLst>
            </a:custGeom>
            <a:solidFill>
              <a:srgbClr val="B13145"/>
            </a:solidFill>
          </p:spPr>
        </p:sp>
        <p:sp>
          <p:nvSpPr>
            <p:cNvPr name="TextBox 31" id="31"/>
            <p:cNvSpPr txBox="true"/>
            <p:nvPr/>
          </p:nvSpPr>
          <p:spPr>
            <a:xfrm>
              <a:off x="0" y="-9525"/>
              <a:ext cx="1535551" cy="296784"/>
            </a:xfrm>
            <a:prstGeom prst="rect">
              <a:avLst/>
            </a:prstGeom>
          </p:spPr>
          <p:txBody>
            <a:bodyPr anchor="t" rtlCol="false" tIns="50800" lIns="50800" bIns="50800" rIns="50800"/>
            <a:lstStyle/>
            <a:p>
              <a:pPr algn="l">
                <a:lnSpc>
                  <a:spcPts val="960"/>
                </a:lnSpc>
              </a:pPr>
              <a:r>
                <a:rPr lang="en-US" sz="800" spc="7">
                  <a:solidFill>
                    <a:srgbClr val="FFFFFF"/>
                  </a:solidFill>
                  <a:latin typeface="TT Rounds Condensed Bold"/>
                </a:rPr>
                <a:t>Psycholoog</a:t>
              </a:r>
            </a:p>
          </p:txBody>
        </p:sp>
      </p:grpSp>
      <p:grpSp>
        <p:nvGrpSpPr>
          <p:cNvPr name="Group 32" id="32"/>
          <p:cNvGrpSpPr/>
          <p:nvPr/>
        </p:nvGrpSpPr>
        <p:grpSpPr>
          <a:xfrm rot="0">
            <a:off x="5618414" y="2674023"/>
            <a:ext cx="1151662" cy="216265"/>
            <a:chOff x="0" y="0"/>
            <a:chExt cx="1535549" cy="288353"/>
          </a:xfrm>
        </p:grpSpPr>
        <p:sp>
          <p:nvSpPr>
            <p:cNvPr name="Freeform 33" id="33"/>
            <p:cNvSpPr/>
            <p:nvPr/>
          </p:nvSpPr>
          <p:spPr>
            <a:xfrm flipH="false" flipV="false" rot="0">
              <a:off x="0" y="0"/>
              <a:ext cx="1535557" cy="288290"/>
            </a:xfrm>
            <a:custGeom>
              <a:avLst/>
              <a:gdLst/>
              <a:ahLst/>
              <a:cxnLst/>
              <a:rect r="r" b="b" t="t" l="l"/>
              <a:pathLst>
                <a:path h="288290" w="1535557">
                  <a:moveTo>
                    <a:pt x="0" y="0"/>
                  </a:moveTo>
                  <a:lnTo>
                    <a:pt x="1535557" y="0"/>
                  </a:lnTo>
                  <a:lnTo>
                    <a:pt x="1535557" y="288290"/>
                  </a:lnTo>
                  <a:lnTo>
                    <a:pt x="0" y="288290"/>
                  </a:lnTo>
                  <a:close/>
                </a:path>
              </a:pathLst>
            </a:custGeom>
            <a:solidFill>
              <a:srgbClr val="E8B5A8"/>
            </a:solidFill>
          </p:spPr>
        </p:sp>
        <p:sp>
          <p:nvSpPr>
            <p:cNvPr name="TextBox 34" id="34"/>
            <p:cNvSpPr txBox="true"/>
            <p:nvPr/>
          </p:nvSpPr>
          <p:spPr>
            <a:xfrm>
              <a:off x="0" y="-9525"/>
              <a:ext cx="1535549" cy="297878"/>
            </a:xfrm>
            <a:prstGeom prst="rect">
              <a:avLst/>
            </a:prstGeom>
          </p:spPr>
          <p:txBody>
            <a:bodyPr anchor="t" rtlCol="false" tIns="50800" lIns="50800" bIns="50800" rIns="50800"/>
            <a:lstStyle/>
            <a:p>
              <a:pPr algn="l">
                <a:lnSpc>
                  <a:spcPts val="960"/>
                </a:lnSpc>
              </a:pPr>
              <a:r>
                <a:rPr lang="en-US" sz="800" spc="-4">
                  <a:solidFill>
                    <a:srgbClr val="FFFFFF"/>
                  </a:solidFill>
                  <a:latin typeface="TT Rounds Condensed Light Italics"/>
                </a:rPr>
                <a:t>Dr. D. Enk</a:t>
              </a:r>
            </a:p>
          </p:txBody>
        </p:sp>
      </p:grpSp>
      <p:grpSp>
        <p:nvGrpSpPr>
          <p:cNvPr name="Group 35" id="35"/>
          <p:cNvGrpSpPr/>
          <p:nvPr/>
        </p:nvGrpSpPr>
        <p:grpSpPr>
          <a:xfrm rot="0">
            <a:off x="4576096" y="3480571"/>
            <a:ext cx="2193979" cy="338554"/>
            <a:chOff x="0" y="0"/>
            <a:chExt cx="2925305" cy="451405"/>
          </a:xfrm>
        </p:grpSpPr>
        <p:sp>
          <p:nvSpPr>
            <p:cNvPr name="Freeform 36" id="36"/>
            <p:cNvSpPr/>
            <p:nvPr/>
          </p:nvSpPr>
          <p:spPr>
            <a:xfrm flipH="false" flipV="false" rot="0">
              <a:off x="0" y="0"/>
              <a:ext cx="2925318" cy="451358"/>
            </a:xfrm>
            <a:custGeom>
              <a:avLst/>
              <a:gdLst/>
              <a:ahLst/>
              <a:cxnLst/>
              <a:rect r="r" b="b" t="t" l="l"/>
              <a:pathLst>
                <a:path h="451358" w="2925318">
                  <a:moveTo>
                    <a:pt x="0" y="0"/>
                  </a:moveTo>
                  <a:lnTo>
                    <a:pt x="2925318" y="0"/>
                  </a:lnTo>
                  <a:lnTo>
                    <a:pt x="2925318" y="451358"/>
                  </a:lnTo>
                  <a:lnTo>
                    <a:pt x="0" y="451358"/>
                  </a:lnTo>
                  <a:close/>
                </a:path>
              </a:pathLst>
            </a:custGeom>
            <a:solidFill>
              <a:srgbClr val="E8B5A8"/>
            </a:solidFill>
          </p:spPr>
        </p:sp>
        <p:sp>
          <p:nvSpPr>
            <p:cNvPr name="TextBox 37" id="37"/>
            <p:cNvSpPr txBox="true"/>
            <p:nvPr/>
          </p:nvSpPr>
          <p:spPr>
            <a:xfrm>
              <a:off x="0" y="-9525"/>
              <a:ext cx="2925305" cy="460930"/>
            </a:xfrm>
            <a:prstGeom prst="rect">
              <a:avLst/>
            </a:prstGeom>
          </p:spPr>
          <p:txBody>
            <a:bodyPr anchor="t" rtlCol="false" tIns="50800" lIns="50800" bIns="50800" rIns="50800"/>
            <a:lstStyle/>
            <a:p>
              <a:pPr algn="l" marL="96520" indent="-48260" lvl="1">
                <a:lnSpc>
                  <a:spcPts val="960"/>
                </a:lnSpc>
                <a:buFont typeface="Arial"/>
                <a:buChar char="•"/>
              </a:pPr>
              <a:r>
                <a:rPr lang="en-US" sz="800" spc="7">
                  <a:solidFill>
                    <a:srgbClr val="FFFFFF"/>
                  </a:solidFill>
                  <a:latin typeface="TT Rounds Condensed Italics"/>
                </a:rPr>
                <a:t>Hoe kan ik goed omgaan met mijn aandoening?</a:t>
              </a:r>
            </a:p>
          </p:txBody>
        </p:sp>
      </p:grpSp>
      <p:grpSp>
        <p:nvGrpSpPr>
          <p:cNvPr name="Group 38" id="38"/>
          <p:cNvGrpSpPr/>
          <p:nvPr/>
        </p:nvGrpSpPr>
        <p:grpSpPr>
          <a:xfrm rot="0">
            <a:off x="1196909" y="4412279"/>
            <a:ext cx="1151663" cy="215444"/>
            <a:chOff x="0" y="0"/>
            <a:chExt cx="1535551" cy="287259"/>
          </a:xfrm>
        </p:grpSpPr>
        <p:sp>
          <p:nvSpPr>
            <p:cNvPr name="Freeform 39" id="39"/>
            <p:cNvSpPr/>
            <p:nvPr/>
          </p:nvSpPr>
          <p:spPr>
            <a:xfrm flipH="false" flipV="false" rot="0">
              <a:off x="0" y="0"/>
              <a:ext cx="1535557" cy="287274"/>
            </a:xfrm>
            <a:custGeom>
              <a:avLst/>
              <a:gdLst/>
              <a:ahLst/>
              <a:cxnLst/>
              <a:rect r="r" b="b" t="t" l="l"/>
              <a:pathLst>
                <a:path h="287274" w="1535557">
                  <a:moveTo>
                    <a:pt x="0" y="0"/>
                  </a:moveTo>
                  <a:lnTo>
                    <a:pt x="1535557" y="0"/>
                  </a:lnTo>
                  <a:lnTo>
                    <a:pt x="1535557" y="287274"/>
                  </a:lnTo>
                  <a:lnTo>
                    <a:pt x="0" y="287274"/>
                  </a:lnTo>
                  <a:close/>
                </a:path>
              </a:pathLst>
            </a:custGeom>
            <a:solidFill>
              <a:srgbClr val="B13145"/>
            </a:solidFill>
          </p:spPr>
        </p:sp>
        <p:sp>
          <p:nvSpPr>
            <p:cNvPr name="TextBox 40" id="40"/>
            <p:cNvSpPr txBox="true"/>
            <p:nvPr/>
          </p:nvSpPr>
          <p:spPr>
            <a:xfrm>
              <a:off x="0" y="-9525"/>
              <a:ext cx="1535551" cy="296784"/>
            </a:xfrm>
            <a:prstGeom prst="rect">
              <a:avLst/>
            </a:prstGeom>
          </p:spPr>
          <p:txBody>
            <a:bodyPr anchor="t" rtlCol="false" tIns="50800" lIns="50800" bIns="50800" rIns="50800"/>
            <a:lstStyle/>
            <a:p>
              <a:pPr algn="l">
                <a:lnSpc>
                  <a:spcPts val="960"/>
                </a:lnSpc>
              </a:pPr>
              <a:r>
                <a:rPr lang="en-US" sz="800" spc="7">
                  <a:solidFill>
                    <a:srgbClr val="FFFFFF"/>
                  </a:solidFill>
                  <a:latin typeface="TT Rounds Condensed Bold"/>
                </a:rPr>
                <a:t>AVG arts</a:t>
              </a:r>
            </a:p>
          </p:txBody>
        </p:sp>
      </p:grpSp>
      <p:grpSp>
        <p:nvGrpSpPr>
          <p:cNvPr name="Group 41" id="41"/>
          <p:cNvGrpSpPr/>
          <p:nvPr/>
        </p:nvGrpSpPr>
        <p:grpSpPr>
          <a:xfrm rot="0">
            <a:off x="1194379" y="4683206"/>
            <a:ext cx="1151662" cy="216265"/>
            <a:chOff x="0" y="0"/>
            <a:chExt cx="1535549" cy="288353"/>
          </a:xfrm>
        </p:grpSpPr>
        <p:sp>
          <p:nvSpPr>
            <p:cNvPr name="Freeform 42" id="42"/>
            <p:cNvSpPr/>
            <p:nvPr/>
          </p:nvSpPr>
          <p:spPr>
            <a:xfrm flipH="false" flipV="false" rot="0">
              <a:off x="0" y="0"/>
              <a:ext cx="1535557" cy="288290"/>
            </a:xfrm>
            <a:custGeom>
              <a:avLst/>
              <a:gdLst/>
              <a:ahLst/>
              <a:cxnLst/>
              <a:rect r="r" b="b" t="t" l="l"/>
              <a:pathLst>
                <a:path h="288290" w="1535557">
                  <a:moveTo>
                    <a:pt x="0" y="0"/>
                  </a:moveTo>
                  <a:lnTo>
                    <a:pt x="1535557" y="0"/>
                  </a:lnTo>
                  <a:lnTo>
                    <a:pt x="1535557" y="288290"/>
                  </a:lnTo>
                  <a:lnTo>
                    <a:pt x="0" y="288290"/>
                  </a:lnTo>
                  <a:close/>
                </a:path>
              </a:pathLst>
            </a:custGeom>
            <a:solidFill>
              <a:srgbClr val="E8B5A8"/>
            </a:solidFill>
          </p:spPr>
        </p:sp>
        <p:sp>
          <p:nvSpPr>
            <p:cNvPr name="TextBox 43" id="43"/>
            <p:cNvSpPr txBox="true"/>
            <p:nvPr/>
          </p:nvSpPr>
          <p:spPr>
            <a:xfrm>
              <a:off x="0" y="-9525"/>
              <a:ext cx="1535549" cy="297878"/>
            </a:xfrm>
            <a:prstGeom prst="rect">
              <a:avLst/>
            </a:prstGeom>
          </p:spPr>
          <p:txBody>
            <a:bodyPr anchor="t" rtlCol="false" tIns="50800" lIns="50800" bIns="50800" rIns="50800"/>
            <a:lstStyle/>
            <a:p>
              <a:pPr algn="l">
                <a:lnSpc>
                  <a:spcPts val="960"/>
                </a:lnSpc>
              </a:pPr>
              <a:r>
                <a:rPr lang="en-US" sz="800" spc="-4">
                  <a:solidFill>
                    <a:srgbClr val="FFFFFF"/>
                  </a:solidFill>
                  <a:latin typeface="TT Rounds Condensed Light Italics"/>
                </a:rPr>
                <a:t>Dr. Van ooijen</a:t>
              </a:r>
            </a:p>
          </p:txBody>
        </p:sp>
      </p:grpSp>
      <p:grpSp>
        <p:nvGrpSpPr>
          <p:cNvPr name="Group 44" id="44"/>
          <p:cNvGrpSpPr/>
          <p:nvPr/>
        </p:nvGrpSpPr>
        <p:grpSpPr>
          <a:xfrm rot="0">
            <a:off x="87925" y="5574615"/>
            <a:ext cx="2193979" cy="215444"/>
            <a:chOff x="0" y="0"/>
            <a:chExt cx="2925305" cy="287259"/>
          </a:xfrm>
        </p:grpSpPr>
        <p:sp>
          <p:nvSpPr>
            <p:cNvPr name="Freeform 45" id="45"/>
            <p:cNvSpPr/>
            <p:nvPr/>
          </p:nvSpPr>
          <p:spPr>
            <a:xfrm flipH="false" flipV="false" rot="0">
              <a:off x="0" y="0"/>
              <a:ext cx="2925318" cy="287274"/>
            </a:xfrm>
            <a:custGeom>
              <a:avLst/>
              <a:gdLst/>
              <a:ahLst/>
              <a:cxnLst/>
              <a:rect r="r" b="b" t="t" l="l"/>
              <a:pathLst>
                <a:path h="287274" w="2925318">
                  <a:moveTo>
                    <a:pt x="0" y="0"/>
                  </a:moveTo>
                  <a:lnTo>
                    <a:pt x="2925318" y="0"/>
                  </a:lnTo>
                  <a:lnTo>
                    <a:pt x="2925318" y="287274"/>
                  </a:lnTo>
                  <a:lnTo>
                    <a:pt x="0" y="287274"/>
                  </a:lnTo>
                  <a:close/>
                </a:path>
              </a:pathLst>
            </a:custGeom>
            <a:solidFill>
              <a:srgbClr val="E8B5A8"/>
            </a:solidFill>
          </p:spPr>
        </p:sp>
        <p:sp>
          <p:nvSpPr>
            <p:cNvPr name="TextBox 46" id="46"/>
            <p:cNvSpPr txBox="true"/>
            <p:nvPr/>
          </p:nvSpPr>
          <p:spPr>
            <a:xfrm>
              <a:off x="0" y="-9525"/>
              <a:ext cx="2925305" cy="296784"/>
            </a:xfrm>
            <a:prstGeom prst="rect">
              <a:avLst/>
            </a:prstGeom>
          </p:spPr>
          <p:txBody>
            <a:bodyPr anchor="t" rtlCol="false" tIns="50800" lIns="50800" bIns="50800" rIns="50800"/>
            <a:lstStyle/>
            <a:p>
              <a:pPr algn="l" marL="96520" indent="-48260" lvl="1">
                <a:lnSpc>
                  <a:spcPts val="960"/>
                </a:lnSpc>
                <a:buFont typeface="Arial"/>
                <a:buChar char="•"/>
              </a:pPr>
              <a:r>
                <a:rPr lang="en-US" sz="800" spc="7">
                  <a:solidFill>
                    <a:srgbClr val="FFFFFF"/>
                  </a:solidFill>
                  <a:latin typeface="TT Rounds Condensed Italics"/>
                </a:rPr>
                <a:t>Waar kan ik terecht met LVB?</a:t>
              </a:r>
            </a:p>
          </p:txBody>
        </p:sp>
      </p:grpSp>
      <p:grpSp>
        <p:nvGrpSpPr>
          <p:cNvPr name="Group 47" id="47"/>
          <p:cNvGrpSpPr/>
          <p:nvPr/>
        </p:nvGrpSpPr>
        <p:grpSpPr>
          <a:xfrm rot="0">
            <a:off x="3358790" y="4412279"/>
            <a:ext cx="1151663" cy="215444"/>
            <a:chOff x="0" y="0"/>
            <a:chExt cx="1535551" cy="287259"/>
          </a:xfrm>
        </p:grpSpPr>
        <p:sp>
          <p:nvSpPr>
            <p:cNvPr name="Freeform 48" id="48"/>
            <p:cNvSpPr/>
            <p:nvPr/>
          </p:nvSpPr>
          <p:spPr>
            <a:xfrm flipH="false" flipV="false" rot="0">
              <a:off x="0" y="0"/>
              <a:ext cx="1535557" cy="287274"/>
            </a:xfrm>
            <a:custGeom>
              <a:avLst/>
              <a:gdLst/>
              <a:ahLst/>
              <a:cxnLst/>
              <a:rect r="r" b="b" t="t" l="l"/>
              <a:pathLst>
                <a:path h="287274" w="1535557">
                  <a:moveTo>
                    <a:pt x="0" y="0"/>
                  </a:moveTo>
                  <a:lnTo>
                    <a:pt x="1535557" y="0"/>
                  </a:lnTo>
                  <a:lnTo>
                    <a:pt x="1535557" y="287274"/>
                  </a:lnTo>
                  <a:lnTo>
                    <a:pt x="0" y="287274"/>
                  </a:lnTo>
                  <a:close/>
                </a:path>
              </a:pathLst>
            </a:custGeom>
            <a:solidFill>
              <a:srgbClr val="B13145"/>
            </a:solidFill>
          </p:spPr>
        </p:sp>
        <p:sp>
          <p:nvSpPr>
            <p:cNvPr name="TextBox 49" id="49"/>
            <p:cNvSpPr txBox="true"/>
            <p:nvPr/>
          </p:nvSpPr>
          <p:spPr>
            <a:xfrm>
              <a:off x="0" y="-9525"/>
              <a:ext cx="1535551" cy="296784"/>
            </a:xfrm>
            <a:prstGeom prst="rect">
              <a:avLst/>
            </a:prstGeom>
          </p:spPr>
          <p:txBody>
            <a:bodyPr anchor="t" rtlCol="false" tIns="50800" lIns="50800" bIns="50800" rIns="50800"/>
            <a:lstStyle/>
            <a:p>
              <a:pPr algn="l">
                <a:lnSpc>
                  <a:spcPts val="960"/>
                </a:lnSpc>
              </a:pPr>
              <a:r>
                <a:rPr lang="en-US" sz="800" spc="7">
                  <a:solidFill>
                    <a:srgbClr val="FFFFFF"/>
                  </a:solidFill>
                  <a:latin typeface="TT Rounds Condensed Bold"/>
                </a:rPr>
                <a:t>Kaakarts</a:t>
              </a:r>
            </a:p>
          </p:txBody>
        </p:sp>
      </p:grpSp>
      <p:grpSp>
        <p:nvGrpSpPr>
          <p:cNvPr name="Group 50" id="50"/>
          <p:cNvGrpSpPr/>
          <p:nvPr/>
        </p:nvGrpSpPr>
        <p:grpSpPr>
          <a:xfrm rot="0">
            <a:off x="3358791" y="4652292"/>
            <a:ext cx="1151662" cy="216265"/>
            <a:chOff x="0" y="0"/>
            <a:chExt cx="1535549" cy="288353"/>
          </a:xfrm>
        </p:grpSpPr>
        <p:sp>
          <p:nvSpPr>
            <p:cNvPr name="Freeform 51" id="51"/>
            <p:cNvSpPr/>
            <p:nvPr/>
          </p:nvSpPr>
          <p:spPr>
            <a:xfrm flipH="false" flipV="false" rot="0">
              <a:off x="0" y="0"/>
              <a:ext cx="1535557" cy="288290"/>
            </a:xfrm>
            <a:custGeom>
              <a:avLst/>
              <a:gdLst/>
              <a:ahLst/>
              <a:cxnLst/>
              <a:rect r="r" b="b" t="t" l="l"/>
              <a:pathLst>
                <a:path h="288290" w="1535557">
                  <a:moveTo>
                    <a:pt x="0" y="0"/>
                  </a:moveTo>
                  <a:lnTo>
                    <a:pt x="1535557" y="0"/>
                  </a:lnTo>
                  <a:lnTo>
                    <a:pt x="1535557" y="288290"/>
                  </a:lnTo>
                  <a:lnTo>
                    <a:pt x="0" y="288290"/>
                  </a:lnTo>
                  <a:close/>
                </a:path>
              </a:pathLst>
            </a:custGeom>
            <a:solidFill>
              <a:srgbClr val="E8B5A8"/>
            </a:solidFill>
          </p:spPr>
        </p:sp>
        <p:sp>
          <p:nvSpPr>
            <p:cNvPr name="TextBox 52" id="52"/>
            <p:cNvSpPr txBox="true"/>
            <p:nvPr/>
          </p:nvSpPr>
          <p:spPr>
            <a:xfrm>
              <a:off x="0" y="-9525"/>
              <a:ext cx="1535549" cy="297878"/>
            </a:xfrm>
            <a:prstGeom prst="rect">
              <a:avLst/>
            </a:prstGeom>
          </p:spPr>
          <p:txBody>
            <a:bodyPr anchor="t" rtlCol="false" tIns="50800" lIns="50800" bIns="50800" rIns="50800"/>
            <a:lstStyle/>
            <a:p>
              <a:pPr algn="l">
                <a:lnSpc>
                  <a:spcPts val="960"/>
                </a:lnSpc>
              </a:pPr>
              <a:r>
                <a:rPr lang="en-US" sz="800" spc="-4">
                  <a:solidFill>
                    <a:srgbClr val="FFFFFF"/>
                  </a:solidFill>
                  <a:latin typeface="TT Rounds Condensed Light Italics"/>
                </a:rPr>
                <a:t>Dr. T. van Anden</a:t>
              </a:r>
            </a:p>
          </p:txBody>
        </p:sp>
      </p:grpSp>
      <p:grpSp>
        <p:nvGrpSpPr>
          <p:cNvPr name="Group 53" id="53"/>
          <p:cNvGrpSpPr/>
          <p:nvPr/>
        </p:nvGrpSpPr>
        <p:grpSpPr>
          <a:xfrm rot="0">
            <a:off x="2316473" y="5458840"/>
            <a:ext cx="2193979" cy="338554"/>
            <a:chOff x="0" y="0"/>
            <a:chExt cx="2925305" cy="451405"/>
          </a:xfrm>
        </p:grpSpPr>
        <p:sp>
          <p:nvSpPr>
            <p:cNvPr name="Freeform 54" id="54"/>
            <p:cNvSpPr/>
            <p:nvPr/>
          </p:nvSpPr>
          <p:spPr>
            <a:xfrm flipH="false" flipV="false" rot="0">
              <a:off x="0" y="0"/>
              <a:ext cx="2925318" cy="451358"/>
            </a:xfrm>
            <a:custGeom>
              <a:avLst/>
              <a:gdLst/>
              <a:ahLst/>
              <a:cxnLst/>
              <a:rect r="r" b="b" t="t" l="l"/>
              <a:pathLst>
                <a:path h="451358" w="2925318">
                  <a:moveTo>
                    <a:pt x="0" y="0"/>
                  </a:moveTo>
                  <a:lnTo>
                    <a:pt x="2925318" y="0"/>
                  </a:lnTo>
                  <a:lnTo>
                    <a:pt x="2925318" y="451358"/>
                  </a:lnTo>
                  <a:lnTo>
                    <a:pt x="0" y="451358"/>
                  </a:lnTo>
                  <a:close/>
                </a:path>
              </a:pathLst>
            </a:custGeom>
            <a:solidFill>
              <a:srgbClr val="E8B5A8"/>
            </a:solidFill>
          </p:spPr>
        </p:sp>
        <p:sp>
          <p:nvSpPr>
            <p:cNvPr name="TextBox 55" id="55"/>
            <p:cNvSpPr txBox="true"/>
            <p:nvPr/>
          </p:nvSpPr>
          <p:spPr>
            <a:xfrm>
              <a:off x="0" y="-9525"/>
              <a:ext cx="2925305" cy="460930"/>
            </a:xfrm>
            <a:prstGeom prst="rect">
              <a:avLst/>
            </a:prstGeom>
          </p:spPr>
          <p:txBody>
            <a:bodyPr anchor="t" rtlCol="false" tIns="50800" lIns="50800" bIns="50800" rIns="50800"/>
            <a:lstStyle/>
            <a:p>
              <a:pPr algn="l" marL="96520" indent="-48260" lvl="1">
                <a:lnSpc>
                  <a:spcPts val="960"/>
                </a:lnSpc>
                <a:buFont typeface="Arial"/>
                <a:buChar char="•"/>
              </a:pPr>
              <a:r>
                <a:rPr lang="en-US" sz="800" spc="7">
                  <a:solidFill>
                    <a:srgbClr val="FFFFFF"/>
                  </a:solidFill>
                  <a:latin typeface="TT Rounds Condensed Italics"/>
                </a:rPr>
                <a:t>Wat kan ik verwachten?</a:t>
              </a:r>
            </a:p>
            <a:p>
              <a:pPr algn="l" marL="96520" indent="-48260" lvl="1">
                <a:lnSpc>
                  <a:spcPts val="960"/>
                </a:lnSpc>
                <a:buFont typeface="Arial"/>
                <a:buChar char="•"/>
              </a:pPr>
              <a:r>
                <a:rPr lang="en-US" sz="800" spc="7">
                  <a:solidFill>
                    <a:srgbClr val="FFFFFF"/>
                  </a:solidFill>
                  <a:latin typeface="TT Rounds Condensed Italics"/>
                </a:rPr>
                <a:t>Waarom doet dit pijn?</a:t>
              </a:r>
            </a:p>
          </p:txBody>
        </p:sp>
      </p:grpSp>
      <p:grpSp>
        <p:nvGrpSpPr>
          <p:cNvPr name="Group 56" id="56"/>
          <p:cNvGrpSpPr/>
          <p:nvPr/>
        </p:nvGrpSpPr>
        <p:grpSpPr>
          <a:xfrm rot="0">
            <a:off x="5618413" y="4412279"/>
            <a:ext cx="1151663" cy="215444"/>
            <a:chOff x="0" y="0"/>
            <a:chExt cx="1535551" cy="287259"/>
          </a:xfrm>
        </p:grpSpPr>
        <p:sp>
          <p:nvSpPr>
            <p:cNvPr name="Freeform 57" id="57"/>
            <p:cNvSpPr/>
            <p:nvPr/>
          </p:nvSpPr>
          <p:spPr>
            <a:xfrm flipH="false" flipV="false" rot="0">
              <a:off x="0" y="0"/>
              <a:ext cx="1535557" cy="287274"/>
            </a:xfrm>
            <a:custGeom>
              <a:avLst/>
              <a:gdLst/>
              <a:ahLst/>
              <a:cxnLst/>
              <a:rect r="r" b="b" t="t" l="l"/>
              <a:pathLst>
                <a:path h="287274" w="1535557">
                  <a:moveTo>
                    <a:pt x="0" y="0"/>
                  </a:moveTo>
                  <a:lnTo>
                    <a:pt x="1535557" y="0"/>
                  </a:lnTo>
                  <a:lnTo>
                    <a:pt x="1535557" y="287274"/>
                  </a:lnTo>
                  <a:lnTo>
                    <a:pt x="0" y="287274"/>
                  </a:lnTo>
                  <a:close/>
                </a:path>
              </a:pathLst>
            </a:custGeom>
            <a:solidFill>
              <a:srgbClr val="B13145"/>
            </a:solidFill>
          </p:spPr>
        </p:sp>
        <p:sp>
          <p:nvSpPr>
            <p:cNvPr name="TextBox 58" id="58"/>
            <p:cNvSpPr txBox="true"/>
            <p:nvPr/>
          </p:nvSpPr>
          <p:spPr>
            <a:xfrm>
              <a:off x="0" y="-9525"/>
              <a:ext cx="1535551" cy="296784"/>
            </a:xfrm>
            <a:prstGeom prst="rect">
              <a:avLst/>
            </a:prstGeom>
          </p:spPr>
          <p:txBody>
            <a:bodyPr anchor="t" rtlCol="false" tIns="50800" lIns="50800" bIns="50800" rIns="50800"/>
            <a:lstStyle/>
            <a:p>
              <a:pPr algn="l">
                <a:lnSpc>
                  <a:spcPts val="960"/>
                </a:lnSpc>
              </a:pPr>
              <a:r>
                <a:rPr lang="en-US" sz="800" spc="7">
                  <a:solidFill>
                    <a:srgbClr val="FFFFFF"/>
                  </a:solidFill>
                  <a:latin typeface="TT Rounds Condensed Bold"/>
                </a:rPr>
                <a:t>Dermatoloog</a:t>
              </a:r>
            </a:p>
          </p:txBody>
        </p:sp>
      </p:grpSp>
      <p:grpSp>
        <p:nvGrpSpPr>
          <p:cNvPr name="Group 59" id="59"/>
          <p:cNvGrpSpPr/>
          <p:nvPr/>
        </p:nvGrpSpPr>
        <p:grpSpPr>
          <a:xfrm rot="0">
            <a:off x="5618414" y="4652292"/>
            <a:ext cx="1151662" cy="216265"/>
            <a:chOff x="0" y="0"/>
            <a:chExt cx="1535549" cy="288353"/>
          </a:xfrm>
        </p:grpSpPr>
        <p:sp>
          <p:nvSpPr>
            <p:cNvPr name="Freeform 60" id="60"/>
            <p:cNvSpPr/>
            <p:nvPr/>
          </p:nvSpPr>
          <p:spPr>
            <a:xfrm flipH="false" flipV="false" rot="0">
              <a:off x="0" y="0"/>
              <a:ext cx="1535557" cy="288290"/>
            </a:xfrm>
            <a:custGeom>
              <a:avLst/>
              <a:gdLst/>
              <a:ahLst/>
              <a:cxnLst/>
              <a:rect r="r" b="b" t="t" l="l"/>
              <a:pathLst>
                <a:path h="288290" w="1535557">
                  <a:moveTo>
                    <a:pt x="0" y="0"/>
                  </a:moveTo>
                  <a:lnTo>
                    <a:pt x="1535557" y="0"/>
                  </a:lnTo>
                  <a:lnTo>
                    <a:pt x="1535557" y="288290"/>
                  </a:lnTo>
                  <a:lnTo>
                    <a:pt x="0" y="288290"/>
                  </a:lnTo>
                  <a:close/>
                </a:path>
              </a:pathLst>
            </a:custGeom>
            <a:solidFill>
              <a:srgbClr val="E8B5A8"/>
            </a:solidFill>
          </p:spPr>
        </p:sp>
        <p:sp>
          <p:nvSpPr>
            <p:cNvPr name="TextBox 61" id="61"/>
            <p:cNvSpPr txBox="true"/>
            <p:nvPr/>
          </p:nvSpPr>
          <p:spPr>
            <a:xfrm>
              <a:off x="0" y="-9525"/>
              <a:ext cx="1535549" cy="297878"/>
            </a:xfrm>
            <a:prstGeom prst="rect">
              <a:avLst/>
            </a:prstGeom>
          </p:spPr>
          <p:txBody>
            <a:bodyPr anchor="t" rtlCol="false" tIns="50800" lIns="50800" bIns="50800" rIns="50800"/>
            <a:lstStyle/>
            <a:p>
              <a:pPr algn="l">
                <a:lnSpc>
                  <a:spcPts val="960"/>
                </a:lnSpc>
              </a:pPr>
              <a:r>
                <a:rPr lang="en-US" sz="800" spc="-4">
                  <a:solidFill>
                    <a:srgbClr val="FFFFFF"/>
                  </a:solidFill>
                  <a:latin typeface="TT Rounds Condensed Light Italics"/>
                </a:rPr>
                <a:t>Dr. Van der Huid</a:t>
              </a:r>
            </a:p>
          </p:txBody>
        </p:sp>
      </p:grpSp>
      <p:grpSp>
        <p:nvGrpSpPr>
          <p:cNvPr name="Group 62" id="62"/>
          <p:cNvGrpSpPr/>
          <p:nvPr/>
        </p:nvGrpSpPr>
        <p:grpSpPr>
          <a:xfrm rot="0">
            <a:off x="4576096" y="5458840"/>
            <a:ext cx="2193979" cy="338554"/>
            <a:chOff x="0" y="0"/>
            <a:chExt cx="2925305" cy="451405"/>
          </a:xfrm>
        </p:grpSpPr>
        <p:sp>
          <p:nvSpPr>
            <p:cNvPr name="Freeform 63" id="63"/>
            <p:cNvSpPr/>
            <p:nvPr/>
          </p:nvSpPr>
          <p:spPr>
            <a:xfrm flipH="false" flipV="false" rot="0">
              <a:off x="0" y="0"/>
              <a:ext cx="2925318" cy="451358"/>
            </a:xfrm>
            <a:custGeom>
              <a:avLst/>
              <a:gdLst/>
              <a:ahLst/>
              <a:cxnLst/>
              <a:rect r="r" b="b" t="t" l="l"/>
              <a:pathLst>
                <a:path h="451358" w="2925318">
                  <a:moveTo>
                    <a:pt x="0" y="0"/>
                  </a:moveTo>
                  <a:lnTo>
                    <a:pt x="2925318" y="0"/>
                  </a:lnTo>
                  <a:lnTo>
                    <a:pt x="2925318" y="451358"/>
                  </a:lnTo>
                  <a:lnTo>
                    <a:pt x="0" y="451358"/>
                  </a:lnTo>
                  <a:close/>
                </a:path>
              </a:pathLst>
            </a:custGeom>
            <a:solidFill>
              <a:srgbClr val="E8B5A8"/>
            </a:solidFill>
          </p:spPr>
        </p:sp>
        <p:sp>
          <p:nvSpPr>
            <p:cNvPr name="TextBox 64" id="64"/>
            <p:cNvSpPr txBox="true"/>
            <p:nvPr/>
          </p:nvSpPr>
          <p:spPr>
            <a:xfrm>
              <a:off x="0" y="-9525"/>
              <a:ext cx="2925305" cy="460930"/>
            </a:xfrm>
            <a:prstGeom prst="rect">
              <a:avLst/>
            </a:prstGeom>
          </p:spPr>
          <p:txBody>
            <a:bodyPr anchor="t" rtlCol="false" tIns="50800" lIns="50800" bIns="50800" rIns="50800"/>
            <a:lstStyle/>
            <a:p>
              <a:pPr algn="l" marL="96520" indent="-48260" lvl="1">
                <a:lnSpc>
                  <a:spcPts val="960"/>
                </a:lnSpc>
                <a:buFont typeface="Arial"/>
                <a:buChar char="•"/>
              </a:pPr>
              <a:r>
                <a:rPr lang="en-US" sz="800" spc="7">
                  <a:solidFill>
                    <a:srgbClr val="FFFFFF"/>
                  </a:solidFill>
                  <a:latin typeface="TT Rounds Condensed Italics"/>
                </a:rPr>
                <a:t>Wel of niet laseren?</a:t>
              </a:r>
            </a:p>
            <a:p>
              <a:pPr algn="l" marL="96520" indent="-48260" lvl="1">
                <a:lnSpc>
                  <a:spcPts val="960"/>
                </a:lnSpc>
                <a:buFont typeface="Arial"/>
                <a:buChar char="•"/>
              </a:pPr>
              <a:r>
                <a:rPr lang="en-US" sz="800" spc="7">
                  <a:solidFill>
                    <a:srgbClr val="FFFFFF"/>
                  </a:solidFill>
                  <a:latin typeface="TT Rounds Condensed Italics"/>
                </a:rPr>
                <a:t>Zie ook </a:t>
              </a:r>
              <a:r>
                <a:rPr lang="en-US" sz="800" spc="7" u="sng">
                  <a:solidFill>
                    <a:srgbClr val="477EC0"/>
                  </a:solidFill>
                  <a:latin typeface="TT Rounds Condensed Italics"/>
                  <a:hlinkClick r:id="rId3" tooltip="http://www.wijnvlewijzer.nl/"/>
                </a:rPr>
                <a:t>www.WijnvleWijzer.nl</a:t>
              </a:r>
              <a:r>
                <a:rPr lang="en-US" sz="800" spc="7">
                  <a:solidFill>
                    <a:srgbClr val="FFFFFF"/>
                  </a:solidFill>
                  <a:latin typeface="TT Rounds Condensed Italics"/>
                </a:rPr>
                <a:t> </a:t>
              </a:r>
            </a:p>
          </p:txBody>
        </p:sp>
      </p:grpSp>
      <p:grpSp>
        <p:nvGrpSpPr>
          <p:cNvPr name="Group 65" id="65"/>
          <p:cNvGrpSpPr/>
          <p:nvPr/>
        </p:nvGrpSpPr>
        <p:grpSpPr>
          <a:xfrm rot="0">
            <a:off x="1107959" y="6429674"/>
            <a:ext cx="1151663" cy="215444"/>
            <a:chOff x="0" y="0"/>
            <a:chExt cx="1535551" cy="287259"/>
          </a:xfrm>
        </p:grpSpPr>
        <p:sp>
          <p:nvSpPr>
            <p:cNvPr name="Freeform 66" id="66"/>
            <p:cNvSpPr/>
            <p:nvPr/>
          </p:nvSpPr>
          <p:spPr>
            <a:xfrm flipH="false" flipV="false" rot="0">
              <a:off x="0" y="0"/>
              <a:ext cx="1535557" cy="287274"/>
            </a:xfrm>
            <a:custGeom>
              <a:avLst/>
              <a:gdLst/>
              <a:ahLst/>
              <a:cxnLst/>
              <a:rect r="r" b="b" t="t" l="l"/>
              <a:pathLst>
                <a:path h="287274" w="1535557">
                  <a:moveTo>
                    <a:pt x="0" y="0"/>
                  </a:moveTo>
                  <a:lnTo>
                    <a:pt x="1535557" y="0"/>
                  </a:lnTo>
                  <a:lnTo>
                    <a:pt x="1535557" y="287274"/>
                  </a:lnTo>
                  <a:lnTo>
                    <a:pt x="0" y="287274"/>
                  </a:lnTo>
                  <a:close/>
                </a:path>
              </a:pathLst>
            </a:custGeom>
            <a:solidFill>
              <a:srgbClr val="B13145"/>
            </a:solidFill>
          </p:spPr>
        </p:sp>
        <p:sp>
          <p:nvSpPr>
            <p:cNvPr name="TextBox 67" id="67"/>
            <p:cNvSpPr txBox="true"/>
            <p:nvPr/>
          </p:nvSpPr>
          <p:spPr>
            <a:xfrm>
              <a:off x="0" y="-9525"/>
              <a:ext cx="1535551" cy="296784"/>
            </a:xfrm>
            <a:prstGeom prst="rect">
              <a:avLst/>
            </a:prstGeom>
          </p:spPr>
          <p:txBody>
            <a:bodyPr anchor="t" rtlCol="false" tIns="50800" lIns="50800" bIns="50800" rIns="50800"/>
            <a:lstStyle/>
            <a:p>
              <a:pPr algn="l">
                <a:lnSpc>
                  <a:spcPts val="960"/>
                </a:lnSpc>
              </a:pPr>
              <a:r>
                <a:rPr lang="en-US" sz="800" spc="7">
                  <a:solidFill>
                    <a:srgbClr val="FFFFFF"/>
                  </a:solidFill>
                  <a:latin typeface="TT Rounds Condensed Bold"/>
                </a:rPr>
                <a:t>Kinderarts</a:t>
              </a:r>
            </a:p>
          </p:txBody>
        </p:sp>
      </p:grpSp>
      <p:grpSp>
        <p:nvGrpSpPr>
          <p:cNvPr name="Group 68" id="68"/>
          <p:cNvGrpSpPr/>
          <p:nvPr/>
        </p:nvGrpSpPr>
        <p:grpSpPr>
          <a:xfrm rot="0">
            <a:off x="1107960" y="6669687"/>
            <a:ext cx="1151662" cy="216265"/>
            <a:chOff x="0" y="0"/>
            <a:chExt cx="1535549" cy="288353"/>
          </a:xfrm>
        </p:grpSpPr>
        <p:sp>
          <p:nvSpPr>
            <p:cNvPr name="Freeform 69" id="69"/>
            <p:cNvSpPr/>
            <p:nvPr/>
          </p:nvSpPr>
          <p:spPr>
            <a:xfrm flipH="false" flipV="false" rot="0">
              <a:off x="0" y="0"/>
              <a:ext cx="1535557" cy="288290"/>
            </a:xfrm>
            <a:custGeom>
              <a:avLst/>
              <a:gdLst/>
              <a:ahLst/>
              <a:cxnLst/>
              <a:rect r="r" b="b" t="t" l="l"/>
              <a:pathLst>
                <a:path h="288290" w="1535557">
                  <a:moveTo>
                    <a:pt x="0" y="0"/>
                  </a:moveTo>
                  <a:lnTo>
                    <a:pt x="1535557" y="0"/>
                  </a:lnTo>
                  <a:lnTo>
                    <a:pt x="1535557" y="288290"/>
                  </a:lnTo>
                  <a:lnTo>
                    <a:pt x="0" y="288290"/>
                  </a:lnTo>
                  <a:close/>
                </a:path>
              </a:pathLst>
            </a:custGeom>
            <a:solidFill>
              <a:srgbClr val="E8B5A8"/>
            </a:solidFill>
          </p:spPr>
        </p:sp>
        <p:sp>
          <p:nvSpPr>
            <p:cNvPr name="TextBox 70" id="70"/>
            <p:cNvSpPr txBox="true"/>
            <p:nvPr/>
          </p:nvSpPr>
          <p:spPr>
            <a:xfrm>
              <a:off x="0" y="-9525"/>
              <a:ext cx="1535549" cy="297878"/>
            </a:xfrm>
            <a:prstGeom prst="rect">
              <a:avLst/>
            </a:prstGeom>
          </p:spPr>
          <p:txBody>
            <a:bodyPr anchor="t" rtlCol="false" tIns="50800" lIns="50800" bIns="50800" rIns="50800"/>
            <a:lstStyle/>
            <a:p>
              <a:pPr algn="l">
                <a:lnSpc>
                  <a:spcPts val="960"/>
                </a:lnSpc>
              </a:pPr>
              <a:r>
                <a:rPr lang="en-US" sz="800" spc="-4">
                  <a:solidFill>
                    <a:srgbClr val="FFFFFF"/>
                  </a:solidFill>
                  <a:latin typeface="TT Rounds Condensed Light Italics"/>
                </a:rPr>
                <a:t>Dr. Kleintjes</a:t>
              </a:r>
            </a:p>
          </p:txBody>
        </p:sp>
      </p:grpSp>
      <p:grpSp>
        <p:nvGrpSpPr>
          <p:cNvPr name="Group 71" id="71"/>
          <p:cNvGrpSpPr/>
          <p:nvPr/>
        </p:nvGrpSpPr>
        <p:grpSpPr>
          <a:xfrm rot="0">
            <a:off x="65643" y="7559602"/>
            <a:ext cx="2193979" cy="215444"/>
            <a:chOff x="0" y="0"/>
            <a:chExt cx="2925305" cy="287259"/>
          </a:xfrm>
        </p:grpSpPr>
        <p:sp>
          <p:nvSpPr>
            <p:cNvPr name="Freeform 72" id="72"/>
            <p:cNvSpPr/>
            <p:nvPr/>
          </p:nvSpPr>
          <p:spPr>
            <a:xfrm flipH="false" flipV="false" rot="0">
              <a:off x="0" y="0"/>
              <a:ext cx="2925318" cy="287274"/>
            </a:xfrm>
            <a:custGeom>
              <a:avLst/>
              <a:gdLst/>
              <a:ahLst/>
              <a:cxnLst/>
              <a:rect r="r" b="b" t="t" l="l"/>
              <a:pathLst>
                <a:path h="287274" w="2925318">
                  <a:moveTo>
                    <a:pt x="0" y="0"/>
                  </a:moveTo>
                  <a:lnTo>
                    <a:pt x="2925318" y="0"/>
                  </a:lnTo>
                  <a:lnTo>
                    <a:pt x="2925318" y="287274"/>
                  </a:lnTo>
                  <a:lnTo>
                    <a:pt x="0" y="287274"/>
                  </a:lnTo>
                  <a:close/>
                </a:path>
              </a:pathLst>
            </a:custGeom>
            <a:solidFill>
              <a:srgbClr val="E8B5A8"/>
            </a:solidFill>
          </p:spPr>
        </p:sp>
        <p:sp>
          <p:nvSpPr>
            <p:cNvPr name="TextBox 73" id="73"/>
            <p:cNvSpPr txBox="true"/>
            <p:nvPr/>
          </p:nvSpPr>
          <p:spPr>
            <a:xfrm>
              <a:off x="0" y="-9525"/>
              <a:ext cx="2925305" cy="296784"/>
            </a:xfrm>
            <a:prstGeom prst="rect">
              <a:avLst/>
            </a:prstGeom>
          </p:spPr>
          <p:txBody>
            <a:bodyPr anchor="t" rtlCol="false" tIns="50800" lIns="50800" bIns="50800" rIns="50800"/>
            <a:lstStyle/>
            <a:p>
              <a:pPr algn="l" marL="96520" indent="-48260" lvl="1">
                <a:lnSpc>
                  <a:spcPts val="960"/>
                </a:lnSpc>
                <a:buFont typeface="Arial"/>
                <a:buChar char="•"/>
              </a:pPr>
              <a:r>
                <a:rPr lang="en-US" sz="800" spc="7">
                  <a:solidFill>
                    <a:srgbClr val="FFFFFF"/>
                  </a:solidFill>
                  <a:latin typeface="TT Rounds Condensed Italics"/>
                </a:rPr>
                <a:t>Zijn er nog dingen van vroeger van belang?</a:t>
              </a:r>
            </a:p>
          </p:txBody>
        </p:sp>
      </p:grpSp>
      <p:grpSp>
        <p:nvGrpSpPr>
          <p:cNvPr name="Group 74" id="74"/>
          <p:cNvGrpSpPr/>
          <p:nvPr/>
        </p:nvGrpSpPr>
        <p:grpSpPr>
          <a:xfrm rot="0">
            <a:off x="3358790" y="6429674"/>
            <a:ext cx="1151663" cy="230632"/>
            <a:chOff x="0" y="0"/>
            <a:chExt cx="1535551" cy="307509"/>
          </a:xfrm>
        </p:grpSpPr>
        <p:sp>
          <p:nvSpPr>
            <p:cNvPr name="Freeform 75" id="75"/>
            <p:cNvSpPr/>
            <p:nvPr/>
          </p:nvSpPr>
          <p:spPr>
            <a:xfrm flipH="false" flipV="false" rot="0">
              <a:off x="0" y="0"/>
              <a:ext cx="1535557" cy="307525"/>
            </a:xfrm>
            <a:custGeom>
              <a:avLst/>
              <a:gdLst/>
              <a:ahLst/>
              <a:cxnLst/>
              <a:rect r="r" b="b" t="t" l="l"/>
              <a:pathLst>
                <a:path h="307525" w="1535557">
                  <a:moveTo>
                    <a:pt x="0" y="0"/>
                  </a:moveTo>
                  <a:lnTo>
                    <a:pt x="1535557" y="0"/>
                  </a:lnTo>
                  <a:lnTo>
                    <a:pt x="1535557" y="307525"/>
                  </a:lnTo>
                  <a:lnTo>
                    <a:pt x="0" y="307525"/>
                  </a:lnTo>
                  <a:close/>
                </a:path>
              </a:pathLst>
            </a:custGeom>
            <a:solidFill>
              <a:srgbClr val="B13145"/>
            </a:solidFill>
          </p:spPr>
        </p:sp>
        <p:sp>
          <p:nvSpPr>
            <p:cNvPr name="TextBox 76" id="76"/>
            <p:cNvSpPr txBox="true"/>
            <p:nvPr/>
          </p:nvSpPr>
          <p:spPr>
            <a:xfrm>
              <a:off x="0" y="-9525"/>
              <a:ext cx="1535551" cy="317034"/>
            </a:xfrm>
            <a:prstGeom prst="rect">
              <a:avLst/>
            </a:prstGeom>
          </p:spPr>
          <p:txBody>
            <a:bodyPr anchor="t" rtlCol="false" tIns="50800" lIns="50800" bIns="50800" rIns="50800"/>
            <a:lstStyle/>
            <a:p>
              <a:pPr algn="l">
                <a:lnSpc>
                  <a:spcPts val="960"/>
                </a:lnSpc>
              </a:pPr>
              <a:r>
                <a:rPr lang="en-US" sz="800" spc="7">
                  <a:solidFill>
                    <a:srgbClr val="FFFFFF"/>
                  </a:solidFill>
                  <a:latin typeface="TT Rounds Condensed Bold"/>
                </a:rPr>
                <a:t>Maatschappelijk werker</a:t>
              </a:r>
            </a:p>
          </p:txBody>
        </p:sp>
      </p:grpSp>
      <p:grpSp>
        <p:nvGrpSpPr>
          <p:cNvPr name="Group 77" id="77"/>
          <p:cNvGrpSpPr/>
          <p:nvPr/>
        </p:nvGrpSpPr>
        <p:grpSpPr>
          <a:xfrm rot="0">
            <a:off x="3358791" y="6669687"/>
            <a:ext cx="1151662" cy="216265"/>
            <a:chOff x="0" y="0"/>
            <a:chExt cx="1535549" cy="288353"/>
          </a:xfrm>
        </p:grpSpPr>
        <p:sp>
          <p:nvSpPr>
            <p:cNvPr name="Freeform 78" id="78"/>
            <p:cNvSpPr/>
            <p:nvPr/>
          </p:nvSpPr>
          <p:spPr>
            <a:xfrm flipH="false" flipV="false" rot="0">
              <a:off x="0" y="0"/>
              <a:ext cx="1535557" cy="288290"/>
            </a:xfrm>
            <a:custGeom>
              <a:avLst/>
              <a:gdLst/>
              <a:ahLst/>
              <a:cxnLst/>
              <a:rect r="r" b="b" t="t" l="l"/>
              <a:pathLst>
                <a:path h="288290" w="1535557">
                  <a:moveTo>
                    <a:pt x="0" y="0"/>
                  </a:moveTo>
                  <a:lnTo>
                    <a:pt x="1535557" y="0"/>
                  </a:lnTo>
                  <a:lnTo>
                    <a:pt x="1535557" y="288290"/>
                  </a:lnTo>
                  <a:lnTo>
                    <a:pt x="0" y="288290"/>
                  </a:lnTo>
                  <a:close/>
                </a:path>
              </a:pathLst>
            </a:custGeom>
            <a:solidFill>
              <a:srgbClr val="E8B5A8"/>
            </a:solidFill>
          </p:spPr>
        </p:sp>
        <p:sp>
          <p:nvSpPr>
            <p:cNvPr name="TextBox 79" id="79"/>
            <p:cNvSpPr txBox="true"/>
            <p:nvPr/>
          </p:nvSpPr>
          <p:spPr>
            <a:xfrm>
              <a:off x="0" y="-9525"/>
              <a:ext cx="1535549" cy="297878"/>
            </a:xfrm>
            <a:prstGeom prst="rect">
              <a:avLst/>
            </a:prstGeom>
          </p:spPr>
          <p:txBody>
            <a:bodyPr anchor="t" rtlCol="false" tIns="50800" lIns="50800" bIns="50800" rIns="50800"/>
            <a:lstStyle/>
            <a:p>
              <a:pPr algn="l">
                <a:lnSpc>
                  <a:spcPts val="960"/>
                </a:lnSpc>
              </a:pPr>
              <a:r>
                <a:rPr lang="en-US" sz="800" spc="-4">
                  <a:solidFill>
                    <a:srgbClr val="FFFFFF"/>
                  </a:solidFill>
                  <a:latin typeface="TT Rounds Condensed Light Italics"/>
                </a:rPr>
                <a:t>Jantje van Zoelen</a:t>
              </a:r>
            </a:p>
          </p:txBody>
        </p:sp>
      </p:grpSp>
      <p:grpSp>
        <p:nvGrpSpPr>
          <p:cNvPr name="Group 80" id="80"/>
          <p:cNvGrpSpPr/>
          <p:nvPr/>
        </p:nvGrpSpPr>
        <p:grpSpPr>
          <a:xfrm rot="0">
            <a:off x="2316472" y="7547264"/>
            <a:ext cx="2193979" cy="230632"/>
            <a:chOff x="0" y="0"/>
            <a:chExt cx="2925305" cy="307509"/>
          </a:xfrm>
        </p:grpSpPr>
        <p:sp>
          <p:nvSpPr>
            <p:cNvPr name="Freeform 81" id="81"/>
            <p:cNvSpPr/>
            <p:nvPr/>
          </p:nvSpPr>
          <p:spPr>
            <a:xfrm flipH="false" flipV="false" rot="0">
              <a:off x="0" y="0"/>
              <a:ext cx="2925318" cy="307525"/>
            </a:xfrm>
            <a:custGeom>
              <a:avLst/>
              <a:gdLst/>
              <a:ahLst/>
              <a:cxnLst/>
              <a:rect r="r" b="b" t="t" l="l"/>
              <a:pathLst>
                <a:path h="307525" w="2925318">
                  <a:moveTo>
                    <a:pt x="0" y="0"/>
                  </a:moveTo>
                  <a:lnTo>
                    <a:pt x="2925318" y="0"/>
                  </a:lnTo>
                  <a:lnTo>
                    <a:pt x="2925318" y="307525"/>
                  </a:lnTo>
                  <a:lnTo>
                    <a:pt x="0" y="307525"/>
                  </a:lnTo>
                  <a:close/>
                </a:path>
              </a:pathLst>
            </a:custGeom>
            <a:solidFill>
              <a:srgbClr val="E8B5A8"/>
            </a:solidFill>
          </p:spPr>
        </p:sp>
        <p:sp>
          <p:nvSpPr>
            <p:cNvPr name="TextBox 82" id="82"/>
            <p:cNvSpPr txBox="true"/>
            <p:nvPr/>
          </p:nvSpPr>
          <p:spPr>
            <a:xfrm>
              <a:off x="0" y="-9525"/>
              <a:ext cx="2925305" cy="317034"/>
            </a:xfrm>
            <a:prstGeom prst="rect">
              <a:avLst/>
            </a:prstGeom>
          </p:spPr>
          <p:txBody>
            <a:bodyPr anchor="t" rtlCol="false" tIns="50800" lIns="50800" bIns="50800" rIns="50800"/>
            <a:lstStyle/>
            <a:p>
              <a:pPr algn="l" marL="96520" indent="-48260" lvl="1">
                <a:lnSpc>
                  <a:spcPts val="960"/>
                </a:lnSpc>
                <a:buFont typeface="Arial"/>
                <a:buChar char="•"/>
              </a:pPr>
              <a:r>
                <a:rPr lang="en-US" sz="800" spc="7">
                  <a:solidFill>
                    <a:srgbClr val="FFFFFF"/>
                  </a:solidFill>
                  <a:latin typeface="TT Rounds Condensed Italics"/>
                </a:rPr>
                <a:t>vragen over opleiding, werk, geld, e.d.</a:t>
              </a:r>
            </a:p>
          </p:txBody>
        </p:sp>
      </p:grpSp>
      <p:grpSp>
        <p:nvGrpSpPr>
          <p:cNvPr name="Group 83" id="83"/>
          <p:cNvGrpSpPr/>
          <p:nvPr/>
        </p:nvGrpSpPr>
        <p:grpSpPr>
          <a:xfrm rot="0">
            <a:off x="5618413" y="6429674"/>
            <a:ext cx="1151663" cy="230632"/>
            <a:chOff x="0" y="0"/>
            <a:chExt cx="1535551" cy="307509"/>
          </a:xfrm>
        </p:grpSpPr>
        <p:sp>
          <p:nvSpPr>
            <p:cNvPr name="Freeform 84" id="84"/>
            <p:cNvSpPr/>
            <p:nvPr/>
          </p:nvSpPr>
          <p:spPr>
            <a:xfrm flipH="false" flipV="false" rot="0">
              <a:off x="0" y="0"/>
              <a:ext cx="1535557" cy="307525"/>
            </a:xfrm>
            <a:custGeom>
              <a:avLst/>
              <a:gdLst/>
              <a:ahLst/>
              <a:cxnLst/>
              <a:rect r="r" b="b" t="t" l="l"/>
              <a:pathLst>
                <a:path h="307525" w="1535557">
                  <a:moveTo>
                    <a:pt x="0" y="0"/>
                  </a:moveTo>
                  <a:lnTo>
                    <a:pt x="1535557" y="0"/>
                  </a:lnTo>
                  <a:lnTo>
                    <a:pt x="1535557" y="307525"/>
                  </a:lnTo>
                  <a:lnTo>
                    <a:pt x="0" y="307525"/>
                  </a:lnTo>
                  <a:close/>
                </a:path>
              </a:pathLst>
            </a:custGeom>
            <a:solidFill>
              <a:srgbClr val="B13145"/>
            </a:solidFill>
          </p:spPr>
        </p:sp>
        <p:sp>
          <p:nvSpPr>
            <p:cNvPr name="TextBox 85" id="85"/>
            <p:cNvSpPr txBox="true"/>
            <p:nvPr/>
          </p:nvSpPr>
          <p:spPr>
            <a:xfrm>
              <a:off x="0" y="-9525"/>
              <a:ext cx="1535551" cy="317034"/>
            </a:xfrm>
            <a:prstGeom prst="rect">
              <a:avLst/>
            </a:prstGeom>
          </p:spPr>
          <p:txBody>
            <a:bodyPr anchor="t" rtlCol="false" tIns="50800" lIns="50800" bIns="50800" rIns="50800"/>
            <a:lstStyle/>
            <a:p>
              <a:pPr algn="l">
                <a:lnSpc>
                  <a:spcPts val="960"/>
                </a:lnSpc>
              </a:pPr>
              <a:r>
                <a:rPr lang="en-US" sz="800" spc="7">
                  <a:solidFill>
                    <a:srgbClr val="FFFFFF"/>
                  </a:solidFill>
                  <a:latin typeface="TT Rounds Condensed Bold"/>
                </a:rPr>
                <a:t>Huisarts</a:t>
              </a:r>
            </a:p>
          </p:txBody>
        </p:sp>
      </p:grpSp>
      <p:grpSp>
        <p:nvGrpSpPr>
          <p:cNvPr name="Group 86" id="86"/>
          <p:cNvGrpSpPr/>
          <p:nvPr/>
        </p:nvGrpSpPr>
        <p:grpSpPr>
          <a:xfrm rot="0">
            <a:off x="5618414" y="6669687"/>
            <a:ext cx="1151662" cy="216265"/>
            <a:chOff x="0" y="0"/>
            <a:chExt cx="1535549" cy="288353"/>
          </a:xfrm>
        </p:grpSpPr>
        <p:sp>
          <p:nvSpPr>
            <p:cNvPr name="Freeform 87" id="87"/>
            <p:cNvSpPr/>
            <p:nvPr/>
          </p:nvSpPr>
          <p:spPr>
            <a:xfrm flipH="false" flipV="false" rot="0">
              <a:off x="0" y="0"/>
              <a:ext cx="1535557" cy="288290"/>
            </a:xfrm>
            <a:custGeom>
              <a:avLst/>
              <a:gdLst/>
              <a:ahLst/>
              <a:cxnLst/>
              <a:rect r="r" b="b" t="t" l="l"/>
              <a:pathLst>
                <a:path h="288290" w="1535557">
                  <a:moveTo>
                    <a:pt x="0" y="0"/>
                  </a:moveTo>
                  <a:lnTo>
                    <a:pt x="1535557" y="0"/>
                  </a:lnTo>
                  <a:lnTo>
                    <a:pt x="1535557" y="288290"/>
                  </a:lnTo>
                  <a:lnTo>
                    <a:pt x="0" y="288290"/>
                  </a:lnTo>
                  <a:close/>
                </a:path>
              </a:pathLst>
            </a:custGeom>
            <a:solidFill>
              <a:srgbClr val="E8B5A8"/>
            </a:solidFill>
          </p:spPr>
        </p:sp>
        <p:sp>
          <p:nvSpPr>
            <p:cNvPr name="TextBox 88" id="88"/>
            <p:cNvSpPr txBox="true"/>
            <p:nvPr/>
          </p:nvSpPr>
          <p:spPr>
            <a:xfrm>
              <a:off x="0" y="-9525"/>
              <a:ext cx="1535549" cy="297878"/>
            </a:xfrm>
            <a:prstGeom prst="rect">
              <a:avLst/>
            </a:prstGeom>
          </p:spPr>
          <p:txBody>
            <a:bodyPr anchor="t" rtlCol="false" tIns="50800" lIns="50800" bIns="50800" rIns="50800"/>
            <a:lstStyle/>
            <a:p>
              <a:pPr algn="l">
                <a:lnSpc>
                  <a:spcPts val="960"/>
                </a:lnSpc>
              </a:pPr>
              <a:r>
                <a:rPr lang="en-US" sz="800" spc="-4">
                  <a:solidFill>
                    <a:srgbClr val="FFFFFF"/>
                  </a:solidFill>
                  <a:latin typeface="TT Rounds Condensed Light Italics"/>
                </a:rPr>
                <a:t>Jantje van Zoelen</a:t>
              </a:r>
            </a:p>
          </p:txBody>
        </p:sp>
      </p:grpSp>
      <p:grpSp>
        <p:nvGrpSpPr>
          <p:cNvPr name="Group 89" id="89"/>
          <p:cNvGrpSpPr/>
          <p:nvPr/>
        </p:nvGrpSpPr>
        <p:grpSpPr>
          <a:xfrm rot="0">
            <a:off x="4576096" y="7547264"/>
            <a:ext cx="2193979" cy="230632"/>
            <a:chOff x="0" y="0"/>
            <a:chExt cx="2925305" cy="307509"/>
          </a:xfrm>
        </p:grpSpPr>
        <p:sp>
          <p:nvSpPr>
            <p:cNvPr name="Freeform 90" id="90"/>
            <p:cNvSpPr/>
            <p:nvPr/>
          </p:nvSpPr>
          <p:spPr>
            <a:xfrm flipH="false" flipV="false" rot="0">
              <a:off x="0" y="0"/>
              <a:ext cx="2925318" cy="307525"/>
            </a:xfrm>
            <a:custGeom>
              <a:avLst/>
              <a:gdLst/>
              <a:ahLst/>
              <a:cxnLst/>
              <a:rect r="r" b="b" t="t" l="l"/>
              <a:pathLst>
                <a:path h="307525" w="2925318">
                  <a:moveTo>
                    <a:pt x="0" y="0"/>
                  </a:moveTo>
                  <a:lnTo>
                    <a:pt x="2925318" y="0"/>
                  </a:lnTo>
                  <a:lnTo>
                    <a:pt x="2925318" y="307525"/>
                  </a:lnTo>
                  <a:lnTo>
                    <a:pt x="0" y="307525"/>
                  </a:lnTo>
                  <a:close/>
                </a:path>
              </a:pathLst>
            </a:custGeom>
            <a:solidFill>
              <a:srgbClr val="E8B5A8"/>
            </a:solidFill>
          </p:spPr>
        </p:sp>
        <p:sp>
          <p:nvSpPr>
            <p:cNvPr name="TextBox 91" id="91"/>
            <p:cNvSpPr txBox="true"/>
            <p:nvPr/>
          </p:nvSpPr>
          <p:spPr>
            <a:xfrm>
              <a:off x="0" y="-9525"/>
              <a:ext cx="2925305" cy="317034"/>
            </a:xfrm>
            <a:prstGeom prst="rect">
              <a:avLst/>
            </a:prstGeom>
          </p:spPr>
          <p:txBody>
            <a:bodyPr anchor="t" rtlCol="false" tIns="50800" lIns="50800" bIns="50800" rIns="50800"/>
            <a:lstStyle/>
            <a:p>
              <a:pPr algn="l" marL="96520" indent="-48260" lvl="1">
                <a:lnSpc>
                  <a:spcPts val="960"/>
                </a:lnSpc>
                <a:buFont typeface="Arial"/>
                <a:buChar char="•"/>
              </a:pPr>
              <a:r>
                <a:rPr lang="en-US" sz="800" spc="7">
                  <a:solidFill>
                    <a:srgbClr val="FFFFFF"/>
                  </a:solidFill>
                  <a:latin typeface="TT Rounds Condensed Italics"/>
                </a:rPr>
                <a:t>Als je andere zorg nodig hebt.</a:t>
              </a:r>
            </a:p>
          </p:txBody>
        </p:sp>
      </p:grpSp>
      <p:sp>
        <p:nvSpPr>
          <p:cNvPr name="Freeform 92" id="92"/>
          <p:cNvSpPr/>
          <p:nvPr/>
        </p:nvSpPr>
        <p:spPr>
          <a:xfrm flipH="false" flipV="false" rot="0">
            <a:off x="154592" y="2452168"/>
            <a:ext cx="864417" cy="864417"/>
          </a:xfrm>
          <a:custGeom>
            <a:avLst/>
            <a:gdLst/>
            <a:ahLst/>
            <a:cxnLst/>
            <a:rect r="r" b="b" t="t" l="l"/>
            <a:pathLst>
              <a:path h="864417" w="864417">
                <a:moveTo>
                  <a:pt x="0" y="0"/>
                </a:moveTo>
                <a:lnTo>
                  <a:pt x="864417" y="0"/>
                </a:lnTo>
                <a:lnTo>
                  <a:pt x="864417" y="864417"/>
                </a:lnTo>
                <a:lnTo>
                  <a:pt x="0" y="864417"/>
                </a:lnTo>
                <a:lnTo>
                  <a:pt x="0" y="0"/>
                </a:lnTo>
                <a:close/>
              </a:path>
            </a:pathLst>
          </a:custGeom>
          <a:blipFill>
            <a:blip r:embed="rId4"/>
            <a:stretch>
              <a:fillRect l="0" t="-140" r="0" b="-140"/>
            </a:stretch>
          </a:blipFill>
        </p:spPr>
      </p:sp>
      <p:sp>
        <p:nvSpPr>
          <p:cNvPr name="Freeform 93" id="93"/>
          <p:cNvSpPr/>
          <p:nvPr/>
        </p:nvSpPr>
        <p:spPr>
          <a:xfrm flipH="false" flipV="false" rot="0">
            <a:off x="2407379" y="2440193"/>
            <a:ext cx="911760" cy="911760"/>
          </a:xfrm>
          <a:custGeom>
            <a:avLst/>
            <a:gdLst/>
            <a:ahLst/>
            <a:cxnLst/>
            <a:rect r="r" b="b" t="t" l="l"/>
            <a:pathLst>
              <a:path h="911760" w="911760">
                <a:moveTo>
                  <a:pt x="0" y="0"/>
                </a:moveTo>
                <a:lnTo>
                  <a:pt x="911760" y="0"/>
                </a:lnTo>
                <a:lnTo>
                  <a:pt x="911760" y="911760"/>
                </a:lnTo>
                <a:lnTo>
                  <a:pt x="0" y="911760"/>
                </a:lnTo>
                <a:lnTo>
                  <a:pt x="0" y="0"/>
                </a:lnTo>
                <a:close/>
              </a:path>
            </a:pathLst>
          </a:custGeom>
          <a:blipFill>
            <a:blip r:embed="rId5"/>
            <a:stretch>
              <a:fillRect l="0" t="-140" r="0" b="-140"/>
            </a:stretch>
          </a:blipFill>
        </p:spPr>
      </p:sp>
      <p:sp>
        <p:nvSpPr>
          <p:cNvPr name="Freeform 94" id="94"/>
          <p:cNvSpPr/>
          <p:nvPr/>
        </p:nvSpPr>
        <p:spPr>
          <a:xfrm flipH="false" flipV="false" rot="0">
            <a:off x="4673826" y="2440193"/>
            <a:ext cx="911760" cy="911760"/>
          </a:xfrm>
          <a:custGeom>
            <a:avLst/>
            <a:gdLst/>
            <a:ahLst/>
            <a:cxnLst/>
            <a:rect r="r" b="b" t="t" l="l"/>
            <a:pathLst>
              <a:path h="911760" w="911760">
                <a:moveTo>
                  <a:pt x="0" y="0"/>
                </a:moveTo>
                <a:lnTo>
                  <a:pt x="911760" y="0"/>
                </a:lnTo>
                <a:lnTo>
                  <a:pt x="911760" y="911760"/>
                </a:lnTo>
                <a:lnTo>
                  <a:pt x="0" y="911760"/>
                </a:lnTo>
                <a:lnTo>
                  <a:pt x="0" y="0"/>
                </a:lnTo>
                <a:close/>
              </a:path>
            </a:pathLst>
          </a:custGeom>
          <a:blipFill>
            <a:blip r:embed="rId6"/>
            <a:stretch>
              <a:fillRect l="0" t="0" r="0" b="0"/>
            </a:stretch>
          </a:blipFill>
        </p:spPr>
      </p:sp>
      <p:sp>
        <p:nvSpPr>
          <p:cNvPr name="Freeform 95" id="95"/>
          <p:cNvSpPr/>
          <p:nvPr/>
        </p:nvSpPr>
        <p:spPr>
          <a:xfrm flipH="false" flipV="false" rot="0">
            <a:off x="2407379" y="4390625"/>
            <a:ext cx="920311" cy="920311"/>
          </a:xfrm>
          <a:custGeom>
            <a:avLst/>
            <a:gdLst/>
            <a:ahLst/>
            <a:cxnLst/>
            <a:rect r="r" b="b" t="t" l="l"/>
            <a:pathLst>
              <a:path h="920311" w="920311">
                <a:moveTo>
                  <a:pt x="0" y="0"/>
                </a:moveTo>
                <a:lnTo>
                  <a:pt x="920311" y="0"/>
                </a:lnTo>
                <a:lnTo>
                  <a:pt x="920311" y="920311"/>
                </a:lnTo>
                <a:lnTo>
                  <a:pt x="0" y="920311"/>
                </a:lnTo>
                <a:lnTo>
                  <a:pt x="0" y="0"/>
                </a:lnTo>
                <a:close/>
              </a:path>
            </a:pathLst>
          </a:custGeom>
          <a:blipFill>
            <a:blip r:embed="rId7"/>
            <a:stretch>
              <a:fillRect l="0" t="0" r="0" b="0"/>
            </a:stretch>
          </a:blipFill>
        </p:spPr>
      </p:sp>
      <p:sp>
        <p:nvSpPr>
          <p:cNvPr name="Freeform 96" id="96"/>
          <p:cNvSpPr/>
          <p:nvPr/>
        </p:nvSpPr>
        <p:spPr>
          <a:xfrm flipH="false" flipV="false" rot="0">
            <a:off x="4672474" y="4401779"/>
            <a:ext cx="858056" cy="858056"/>
          </a:xfrm>
          <a:custGeom>
            <a:avLst/>
            <a:gdLst/>
            <a:ahLst/>
            <a:cxnLst/>
            <a:rect r="r" b="b" t="t" l="l"/>
            <a:pathLst>
              <a:path h="858056" w="858056">
                <a:moveTo>
                  <a:pt x="0" y="0"/>
                </a:moveTo>
                <a:lnTo>
                  <a:pt x="858056" y="0"/>
                </a:lnTo>
                <a:lnTo>
                  <a:pt x="858056" y="858056"/>
                </a:lnTo>
                <a:lnTo>
                  <a:pt x="0" y="858056"/>
                </a:lnTo>
                <a:lnTo>
                  <a:pt x="0" y="0"/>
                </a:lnTo>
                <a:close/>
              </a:path>
            </a:pathLst>
          </a:custGeom>
          <a:blipFill>
            <a:blip r:embed="rId8"/>
            <a:stretch>
              <a:fillRect l="0" t="0" r="0" b="0"/>
            </a:stretch>
          </a:blipFill>
        </p:spPr>
      </p:sp>
      <p:sp>
        <p:nvSpPr>
          <p:cNvPr name="Freeform 97" id="97"/>
          <p:cNvSpPr/>
          <p:nvPr/>
        </p:nvSpPr>
        <p:spPr>
          <a:xfrm flipH="false" flipV="false" rot="0">
            <a:off x="154592" y="4413413"/>
            <a:ext cx="995881" cy="995881"/>
          </a:xfrm>
          <a:custGeom>
            <a:avLst/>
            <a:gdLst/>
            <a:ahLst/>
            <a:cxnLst/>
            <a:rect r="r" b="b" t="t" l="l"/>
            <a:pathLst>
              <a:path h="995881" w="995881">
                <a:moveTo>
                  <a:pt x="0" y="0"/>
                </a:moveTo>
                <a:lnTo>
                  <a:pt x="995881" y="0"/>
                </a:lnTo>
                <a:lnTo>
                  <a:pt x="995881" y="995881"/>
                </a:lnTo>
                <a:lnTo>
                  <a:pt x="0" y="995881"/>
                </a:lnTo>
                <a:lnTo>
                  <a:pt x="0" y="0"/>
                </a:lnTo>
                <a:close/>
              </a:path>
            </a:pathLst>
          </a:custGeom>
          <a:blipFill>
            <a:blip r:embed="rId9"/>
            <a:stretch>
              <a:fillRect l="0" t="0" r="0" b="0"/>
            </a:stretch>
          </a:blipFill>
        </p:spPr>
      </p:sp>
      <p:sp>
        <p:nvSpPr>
          <p:cNvPr name="Freeform 98" id="98"/>
          <p:cNvSpPr/>
          <p:nvPr/>
        </p:nvSpPr>
        <p:spPr>
          <a:xfrm flipH="false" flipV="false" rot="0">
            <a:off x="87924" y="6422466"/>
            <a:ext cx="1001183" cy="1001183"/>
          </a:xfrm>
          <a:custGeom>
            <a:avLst/>
            <a:gdLst/>
            <a:ahLst/>
            <a:cxnLst/>
            <a:rect r="r" b="b" t="t" l="l"/>
            <a:pathLst>
              <a:path h="1001183" w="1001183">
                <a:moveTo>
                  <a:pt x="0" y="0"/>
                </a:moveTo>
                <a:lnTo>
                  <a:pt x="1001183" y="0"/>
                </a:lnTo>
                <a:lnTo>
                  <a:pt x="1001183" y="1001183"/>
                </a:lnTo>
                <a:lnTo>
                  <a:pt x="0" y="1001183"/>
                </a:lnTo>
                <a:lnTo>
                  <a:pt x="0" y="0"/>
                </a:lnTo>
                <a:close/>
              </a:path>
            </a:pathLst>
          </a:custGeom>
          <a:blipFill>
            <a:blip r:embed="rId10"/>
            <a:stretch>
              <a:fillRect l="-140" t="0" r="-140" b="0"/>
            </a:stretch>
          </a:blipFill>
        </p:spPr>
      </p:sp>
      <p:sp>
        <p:nvSpPr>
          <p:cNvPr name="Freeform 99" id="99"/>
          <p:cNvSpPr/>
          <p:nvPr/>
        </p:nvSpPr>
        <p:spPr>
          <a:xfrm flipH="false" flipV="false" rot="0">
            <a:off x="4784633" y="272734"/>
            <a:ext cx="1776906" cy="1324226"/>
          </a:xfrm>
          <a:custGeom>
            <a:avLst/>
            <a:gdLst/>
            <a:ahLst/>
            <a:cxnLst/>
            <a:rect r="r" b="b" t="t" l="l"/>
            <a:pathLst>
              <a:path h="1324226" w="1776906">
                <a:moveTo>
                  <a:pt x="0" y="0"/>
                </a:moveTo>
                <a:lnTo>
                  <a:pt x="1776905" y="0"/>
                </a:lnTo>
                <a:lnTo>
                  <a:pt x="1776905" y="1324226"/>
                </a:lnTo>
                <a:lnTo>
                  <a:pt x="0" y="1324226"/>
                </a:lnTo>
                <a:lnTo>
                  <a:pt x="0" y="0"/>
                </a:lnTo>
                <a:close/>
              </a:path>
            </a:pathLst>
          </a:custGeom>
          <a:blipFill>
            <a:blip r:embed="rId11"/>
            <a:stretch>
              <a:fillRect l="0" t="-2030" r="0" b="-2030"/>
            </a:stretch>
          </a:blipFill>
        </p:spPr>
      </p:sp>
      <p:sp>
        <p:nvSpPr>
          <p:cNvPr name="Freeform 100" id="100"/>
          <p:cNvSpPr/>
          <p:nvPr/>
        </p:nvSpPr>
        <p:spPr>
          <a:xfrm flipH="false" flipV="false" rot="0">
            <a:off x="4830075" y="8316065"/>
            <a:ext cx="1786445" cy="651308"/>
          </a:xfrm>
          <a:custGeom>
            <a:avLst/>
            <a:gdLst/>
            <a:ahLst/>
            <a:cxnLst/>
            <a:rect r="r" b="b" t="t" l="l"/>
            <a:pathLst>
              <a:path h="651308" w="1786445">
                <a:moveTo>
                  <a:pt x="0" y="0"/>
                </a:moveTo>
                <a:lnTo>
                  <a:pt x="1786445" y="0"/>
                </a:lnTo>
                <a:lnTo>
                  <a:pt x="1786445" y="651308"/>
                </a:lnTo>
                <a:lnTo>
                  <a:pt x="0" y="651308"/>
                </a:lnTo>
                <a:lnTo>
                  <a:pt x="0" y="0"/>
                </a:lnTo>
                <a:close/>
              </a:path>
            </a:pathLst>
          </a:custGeom>
          <a:blipFill>
            <a:blip r:embed="rId12"/>
            <a:stretch>
              <a:fillRect l="0" t="0" r="0" b="0"/>
            </a:stretch>
          </a:blipFill>
        </p:spPr>
      </p:sp>
      <p:sp>
        <p:nvSpPr>
          <p:cNvPr name="Freeform 101" id="101"/>
          <p:cNvSpPr/>
          <p:nvPr/>
        </p:nvSpPr>
        <p:spPr>
          <a:xfrm flipH="false" flipV="false" rot="0">
            <a:off x="4679205" y="6399504"/>
            <a:ext cx="906381" cy="999548"/>
          </a:xfrm>
          <a:custGeom>
            <a:avLst/>
            <a:gdLst/>
            <a:ahLst/>
            <a:cxnLst/>
            <a:rect r="r" b="b" t="t" l="l"/>
            <a:pathLst>
              <a:path h="999548" w="906381">
                <a:moveTo>
                  <a:pt x="0" y="0"/>
                </a:moveTo>
                <a:lnTo>
                  <a:pt x="906381" y="0"/>
                </a:lnTo>
                <a:lnTo>
                  <a:pt x="906381" y="999548"/>
                </a:lnTo>
                <a:lnTo>
                  <a:pt x="0" y="999548"/>
                </a:lnTo>
                <a:lnTo>
                  <a:pt x="0" y="0"/>
                </a:lnTo>
                <a:close/>
              </a:path>
            </a:pathLst>
          </a:custGeom>
          <a:blipFill>
            <a:blip r:embed="rId13"/>
            <a:stretch>
              <a:fillRect l="-75490" t="-12098" r="-183940" b="-105187"/>
            </a:stretch>
          </a:blipFill>
        </p:spPr>
      </p:sp>
      <p:sp>
        <p:nvSpPr>
          <p:cNvPr name="Freeform 102" id="102"/>
          <p:cNvSpPr/>
          <p:nvPr/>
        </p:nvSpPr>
        <p:spPr>
          <a:xfrm flipH="false" flipV="false" rot="0">
            <a:off x="2316472" y="6417061"/>
            <a:ext cx="1047731" cy="981991"/>
          </a:xfrm>
          <a:custGeom>
            <a:avLst/>
            <a:gdLst/>
            <a:ahLst/>
            <a:cxnLst/>
            <a:rect r="r" b="b" t="t" l="l"/>
            <a:pathLst>
              <a:path h="981991" w="1047731">
                <a:moveTo>
                  <a:pt x="0" y="0"/>
                </a:moveTo>
                <a:lnTo>
                  <a:pt x="1047731" y="0"/>
                </a:lnTo>
                <a:lnTo>
                  <a:pt x="1047731" y="981991"/>
                </a:lnTo>
                <a:lnTo>
                  <a:pt x="0" y="981991"/>
                </a:lnTo>
                <a:lnTo>
                  <a:pt x="0" y="0"/>
                </a:lnTo>
                <a:close/>
              </a:path>
            </a:pathLst>
          </a:custGeom>
          <a:blipFill>
            <a:blip r:embed="rId14"/>
            <a:stretch>
              <a:fillRect l="-44877" t="-10999" r="-32004" b="-14973"/>
            </a:stretch>
          </a:blipFill>
        </p:spPr>
      </p:sp>
      <p:sp>
        <p:nvSpPr>
          <p:cNvPr name="Freeform 103" id="103"/>
          <p:cNvSpPr/>
          <p:nvPr/>
        </p:nvSpPr>
        <p:spPr>
          <a:xfrm flipH="false" flipV="false" rot="0">
            <a:off x="31754" y="511213"/>
            <a:ext cx="1640522" cy="987127"/>
          </a:xfrm>
          <a:custGeom>
            <a:avLst/>
            <a:gdLst/>
            <a:ahLst/>
            <a:cxnLst/>
            <a:rect r="r" b="b" t="t" l="l"/>
            <a:pathLst>
              <a:path h="987127" w="1640522">
                <a:moveTo>
                  <a:pt x="0" y="0"/>
                </a:moveTo>
                <a:lnTo>
                  <a:pt x="1640523" y="0"/>
                </a:lnTo>
                <a:lnTo>
                  <a:pt x="1640523" y="987128"/>
                </a:lnTo>
                <a:lnTo>
                  <a:pt x="0" y="987128"/>
                </a:lnTo>
                <a:lnTo>
                  <a:pt x="0" y="0"/>
                </a:lnTo>
                <a:close/>
              </a:path>
            </a:pathLst>
          </a:custGeom>
          <a:blipFill>
            <a:blip r:embed="rId15"/>
            <a:stretch>
              <a:fillRect l="0" t="0" r="-957" b="0"/>
            </a:stretch>
          </a:blipFill>
        </p:spPr>
      </p:sp>
      <p:sp>
        <p:nvSpPr>
          <p:cNvPr name="TextBox 104" id="104"/>
          <p:cNvSpPr txBox="true"/>
          <p:nvPr/>
        </p:nvSpPr>
        <p:spPr>
          <a:xfrm rot="0">
            <a:off x="1021639" y="1774566"/>
            <a:ext cx="4358400" cy="246592"/>
          </a:xfrm>
          <a:prstGeom prst="rect">
            <a:avLst/>
          </a:prstGeom>
        </p:spPr>
        <p:txBody>
          <a:bodyPr anchor="t" rtlCol="false" tIns="0" lIns="0" bIns="0" rIns="0">
            <a:spAutoFit/>
          </a:bodyPr>
          <a:lstStyle/>
          <a:p>
            <a:pPr algn="just">
              <a:lnSpc>
                <a:spcPts val="960"/>
              </a:lnSpc>
            </a:pPr>
            <a:r>
              <a:rPr lang="en-US" sz="800" spc="7">
                <a:solidFill>
                  <a:srgbClr val="B13145"/>
                </a:solidFill>
                <a:latin typeface="TT Rounds Condensed"/>
              </a:rPr>
              <a:t>In de volwassen zorg moet je vaak veel meer zelf weten en regelen. Hieronder vind je de belangrijkste personen die helpen met je gezondheid, contactinformatie en voor welke vragen je bij hen terecht kunt.</a:t>
            </a:r>
          </a:p>
        </p:txBody>
      </p:sp>
      <p:sp>
        <p:nvSpPr>
          <p:cNvPr name="TextBox 105" id="105"/>
          <p:cNvSpPr txBox="true"/>
          <p:nvPr/>
        </p:nvSpPr>
        <p:spPr>
          <a:xfrm rot="0">
            <a:off x="1241914" y="2895082"/>
            <a:ext cx="917475" cy="339501"/>
          </a:xfrm>
          <a:prstGeom prst="rect">
            <a:avLst/>
          </a:prstGeom>
        </p:spPr>
        <p:txBody>
          <a:bodyPr anchor="t" rtlCol="false" tIns="0" lIns="0" bIns="0" rIns="0">
            <a:spAutoFit/>
          </a:bodyPr>
          <a:lstStyle/>
          <a:p>
            <a:pPr algn="l">
              <a:lnSpc>
                <a:spcPts val="960"/>
              </a:lnSpc>
            </a:pPr>
            <a:r>
              <a:rPr lang="en-US" sz="800" spc="-4">
                <a:solidFill>
                  <a:srgbClr val="B13145"/>
                </a:solidFill>
                <a:latin typeface="TT Rounds Condensed Light Italics"/>
              </a:rPr>
              <a:t>Praktijkstraat 1</a:t>
            </a:r>
          </a:p>
          <a:p>
            <a:pPr algn="l">
              <a:lnSpc>
                <a:spcPts val="960"/>
              </a:lnSpc>
            </a:pPr>
            <a:r>
              <a:rPr lang="en-US" sz="800" spc="-4">
                <a:solidFill>
                  <a:srgbClr val="B13145"/>
                </a:solidFill>
                <a:latin typeface="TT Rounds Condensed Light Italics"/>
              </a:rPr>
              <a:t>1234 AB Mooiwijk</a:t>
            </a:r>
          </a:p>
          <a:p>
            <a:pPr algn="l">
              <a:lnSpc>
                <a:spcPts val="960"/>
              </a:lnSpc>
            </a:pPr>
            <a:r>
              <a:rPr lang="en-US" sz="800" spc="-4">
                <a:solidFill>
                  <a:srgbClr val="B13145"/>
                </a:solidFill>
                <a:latin typeface="TT Rounds Condensed Light Italics"/>
              </a:rPr>
              <a:t>030 102 103 4</a:t>
            </a:r>
          </a:p>
        </p:txBody>
      </p:sp>
      <p:sp>
        <p:nvSpPr>
          <p:cNvPr name="TextBox 106" id="106"/>
          <p:cNvSpPr txBox="true"/>
          <p:nvPr/>
        </p:nvSpPr>
        <p:spPr>
          <a:xfrm rot="0">
            <a:off x="3450231" y="2926483"/>
            <a:ext cx="968782" cy="379750"/>
          </a:xfrm>
          <a:prstGeom prst="rect">
            <a:avLst/>
          </a:prstGeom>
        </p:spPr>
        <p:txBody>
          <a:bodyPr anchor="t" rtlCol="false" tIns="0" lIns="0" bIns="0" rIns="0">
            <a:spAutoFit/>
          </a:bodyPr>
          <a:lstStyle/>
          <a:p>
            <a:pPr algn="l">
              <a:lnSpc>
                <a:spcPts val="960"/>
              </a:lnSpc>
            </a:pPr>
            <a:r>
              <a:rPr lang="en-US" sz="800" spc="-4">
                <a:solidFill>
                  <a:srgbClr val="B13145"/>
                </a:solidFill>
                <a:latin typeface="TT Rounds Condensed Light Italics"/>
              </a:rPr>
              <a:t>Praktijkstraat 1</a:t>
            </a:r>
          </a:p>
          <a:p>
            <a:pPr algn="l">
              <a:lnSpc>
                <a:spcPts val="960"/>
              </a:lnSpc>
            </a:pPr>
            <a:r>
              <a:rPr lang="en-US" sz="800" spc="-4">
                <a:solidFill>
                  <a:srgbClr val="B13145"/>
                </a:solidFill>
                <a:latin typeface="TT Rounds Condensed Light Italics"/>
              </a:rPr>
              <a:t>1234 AB Mooiwijk</a:t>
            </a:r>
          </a:p>
          <a:p>
            <a:pPr algn="l">
              <a:lnSpc>
                <a:spcPts val="960"/>
              </a:lnSpc>
            </a:pPr>
            <a:r>
              <a:rPr lang="en-US" sz="800" spc="-4">
                <a:solidFill>
                  <a:srgbClr val="B13145"/>
                </a:solidFill>
                <a:latin typeface="TT Rounds Condensed Light Italics"/>
              </a:rPr>
              <a:t>030 102 103 4</a:t>
            </a:r>
          </a:p>
        </p:txBody>
      </p:sp>
      <p:sp>
        <p:nvSpPr>
          <p:cNvPr name="TextBox 107" id="107"/>
          <p:cNvSpPr txBox="true"/>
          <p:nvPr/>
        </p:nvSpPr>
        <p:spPr>
          <a:xfrm rot="0">
            <a:off x="5709854" y="2926483"/>
            <a:ext cx="968782" cy="379750"/>
          </a:xfrm>
          <a:prstGeom prst="rect">
            <a:avLst/>
          </a:prstGeom>
        </p:spPr>
        <p:txBody>
          <a:bodyPr anchor="t" rtlCol="false" tIns="0" lIns="0" bIns="0" rIns="0">
            <a:spAutoFit/>
          </a:bodyPr>
          <a:lstStyle/>
          <a:p>
            <a:pPr algn="l">
              <a:lnSpc>
                <a:spcPts val="960"/>
              </a:lnSpc>
            </a:pPr>
            <a:r>
              <a:rPr lang="en-US" sz="800" spc="-4">
                <a:solidFill>
                  <a:srgbClr val="B13145"/>
                </a:solidFill>
                <a:latin typeface="TT Rounds Condensed Light Italics"/>
              </a:rPr>
              <a:t>Praktijkstraat 1</a:t>
            </a:r>
          </a:p>
          <a:p>
            <a:pPr algn="l">
              <a:lnSpc>
                <a:spcPts val="960"/>
              </a:lnSpc>
            </a:pPr>
            <a:r>
              <a:rPr lang="en-US" sz="800" spc="-4">
                <a:solidFill>
                  <a:srgbClr val="B13145"/>
                </a:solidFill>
                <a:latin typeface="TT Rounds Condensed Light Italics"/>
              </a:rPr>
              <a:t>1234 AB Mooiwijk</a:t>
            </a:r>
          </a:p>
          <a:p>
            <a:pPr algn="l">
              <a:lnSpc>
                <a:spcPts val="960"/>
              </a:lnSpc>
            </a:pPr>
            <a:r>
              <a:rPr lang="en-US" sz="800" spc="-4">
                <a:solidFill>
                  <a:srgbClr val="B13145"/>
                </a:solidFill>
                <a:latin typeface="TT Rounds Condensed Light Italics"/>
              </a:rPr>
              <a:t>030 102 103 4</a:t>
            </a:r>
          </a:p>
        </p:txBody>
      </p:sp>
      <p:sp>
        <p:nvSpPr>
          <p:cNvPr name="TextBox 108" id="108"/>
          <p:cNvSpPr txBox="true"/>
          <p:nvPr/>
        </p:nvSpPr>
        <p:spPr>
          <a:xfrm rot="0">
            <a:off x="1285819" y="4977364"/>
            <a:ext cx="968782" cy="379750"/>
          </a:xfrm>
          <a:prstGeom prst="rect">
            <a:avLst/>
          </a:prstGeom>
        </p:spPr>
        <p:txBody>
          <a:bodyPr anchor="t" rtlCol="false" tIns="0" lIns="0" bIns="0" rIns="0">
            <a:spAutoFit/>
          </a:bodyPr>
          <a:lstStyle/>
          <a:p>
            <a:pPr algn="l">
              <a:lnSpc>
                <a:spcPts val="960"/>
              </a:lnSpc>
            </a:pPr>
            <a:r>
              <a:rPr lang="en-US" sz="800" spc="-4">
                <a:solidFill>
                  <a:srgbClr val="B13145"/>
                </a:solidFill>
                <a:latin typeface="TT Rounds Condensed Light Italics"/>
              </a:rPr>
              <a:t>Praktijkstraat 1</a:t>
            </a:r>
          </a:p>
          <a:p>
            <a:pPr algn="l">
              <a:lnSpc>
                <a:spcPts val="960"/>
              </a:lnSpc>
            </a:pPr>
            <a:r>
              <a:rPr lang="en-US" sz="800" spc="-4">
                <a:solidFill>
                  <a:srgbClr val="B13145"/>
                </a:solidFill>
                <a:latin typeface="TT Rounds Condensed Light Italics"/>
              </a:rPr>
              <a:t>1234 AB Mooiwijk</a:t>
            </a:r>
          </a:p>
          <a:p>
            <a:pPr algn="l">
              <a:lnSpc>
                <a:spcPts val="960"/>
              </a:lnSpc>
            </a:pPr>
            <a:r>
              <a:rPr lang="en-US" sz="800" spc="-4">
                <a:solidFill>
                  <a:srgbClr val="B13145"/>
                </a:solidFill>
                <a:latin typeface="TT Rounds Condensed Light Italics"/>
              </a:rPr>
              <a:t>030 102 103 4</a:t>
            </a:r>
          </a:p>
        </p:txBody>
      </p:sp>
      <p:sp>
        <p:nvSpPr>
          <p:cNvPr name="TextBox 109" id="109"/>
          <p:cNvSpPr txBox="true"/>
          <p:nvPr/>
        </p:nvSpPr>
        <p:spPr>
          <a:xfrm rot="0">
            <a:off x="3450231" y="4904752"/>
            <a:ext cx="968782" cy="379750"/>
          </a:xfrm>
          <a:prstGeom prst="rect">
            <a:avLst/>
          </a:prstGeom>
        </p:spPr>
        <p:txBody>
          <a:bodyPr anchor="t" rtlCol="false" tIns="0" lIns="0" bIns="0" rIns="0">
            <a:spAutoFit/>
          </a:bodyPr>
          <a:lstStyle/>
          <a:p>
            <a:pPr algn="l">
              <a:lnSpc>
                <a:spcPts val="960"/>
              </a:lnSpc>
            </a:pPr>
            <a:r>
              <a:rPr lang="en-US" sz="800" spc="-4">
                <a:solidFill>
                  <a:srgbClr val="B13145"/>
                </a:solidFill>
                <a:latin typeface="TT Rounds Condensed Light Italics"/>
              </a:rPr>
              <a:t>Praktijkstraat 1</a:t>
            </a:r>
          </a:p>
          <a:p>
            <a:pPr algn="l">
              <a:lnSpc>
                <a:spcPts val="960"/>
              </a:lnSpc>
            </a:pPr>
            <a:r>
              <a:rPr lang="en-US" sz="800" spc="-4">
                <a:solidFill>
                  <a:srgbClr val="B13145"/>
                </a:solidFill>
                <a:latin typeface="TT Rounds Condensed Light Italics"/>
              </a:rPr>
              <a:t>1234 AB Mooiwijk</a:t>
            </a:r>
          </a:p>
          <a:p>
            <a:pPr algn="l">
              <a:lnSpc>
                <a:spcPts val="960"/>
              </a:lnSpc>
            </a:pPr>
            <a:r>
              <a:rPr lang="en-US" sz="800" spc="-4">
                <a:solidFill>
                  <a:srgbClr val="B13145"/>
                </a:solidFill>
                <a:latin typeface="TT Rounds Condensed Light Italics"/>
              </a:rPr>
              <a:t>030 102 103 4</a:t>
            </a:r>
          </a:p>
        </p:txBody>
      </p:sp>
      <p:sp>
        <p:nvSpPr>
          <p:cNvPr name="TextBox 110" id="110"/>
          <p:cNvSpPr txBox="true"/>
          <p:nvPr/>
        </p:nvSpPr>
        <p:spPr>
          <a:xfrm rot="0">
            <a:off x="5709854" y="4904752"/>
            <a:ext cx="968782" cy="379750"/>
          </a:xfrm>
          <a:prstGeom prst="rect">
            <a:avLst/>
          </a:prstGeom>
        </p:spPr>
        <p:txBody>
          <a:bodyPr anchor="t" rtlCol="false" tIns="0" lIns="0" bIns="0" rIns="0">
            <a:spAutoFit/>
          </a:bodyPr>
          <a:lstStyle/>
          <a:p>
            <a:pPr algn="l">
              <a:lnSpc>
                <a:spcPts val="960"/>
              </a:lnSpc>
            </a:pPr>
            <a:r>
              <a:rPr lang="en-US" sz="800" spc="-4">
                <a:solidFill>
                  <a:srgbClr val="B13145"/>
                </a:solidFill>
                <a:latin typeface="TT Rounds Condensed Light Italics"/>
              </a:rPr>
              <a:t>Praktijkstraat 1</a:t>
            </a:r>
          </a:p>
          <a:p>
            <a:pPr algn="l">
              <a:lnSpc>
                <a:spcPts val="960"/>
              </a:lnSpc>
            </a:pPr>
            <a:r>
              <a:rPr lang="en-US" sz="800" spc="-4">
                <a:solidFill>
                  <a:srgbClr val="B13145"/>
                </a:solidFill>
                <a:latin typeface="TT Rounds Condensed Light Italics"/>
              </a:rPr>
              <a:t>1234 AB Mooiwijk</a:t>
            </a:r>
          </a:p>
          <a:p>
            <a:pPr algn="l">
              <a:lnSpc>
                <a:spcPts val="960"/>
              </a:lnSpc>
            </a:pPr>
            <a:r>
              <a:rPr lang="en-US" sz="800" spc="-4">
                <a:solidFill>
                  <a:srgbClr val="B13145"/>
                </a:solidFill>
                <a:latin typeface="TT Rounds Condensed Light Italics"/>
              </a:rPr>
              <a:t>030 102 103 4</a:t>
            </a:r>
          </a:p>
        </p:txBody>
      </p:sp>
      <p:sp>
        <p:nvSpPr>
          <p:cNvPr name="TextBox 111" id="111"/>
          <p:cNvSpPr txBox="true"/>
          <p:nvPr/>
        </p:nvSpPr>
        <p:spPr>
          <a:xfrm rot="0">
            <a:off x="1199400" y="6922147"/>
            <a:ext cx="968782" cy="379750"/>
          </a:xfrm>
          <a:prstGeom prst="rect">
            <a:avLst/>
          </a:prstGeom>
        </p:spPr>
        <p:txBody>
          <a:bodyPr anchor="t" rtlCol="false" tIns="0" lIns="0" bIns="0" rIns="0">
            <a:spAutoFit/>
          </a:bodyPr>
          <a:lstStyle/>
          <a:p>
            <a:pPr algn="l">
              <a:lnSpc>
                <a:spcPts val="960"/>
              </a:lnSpc>
            </a:pPr>
            <a:r>
              <a:rPr lang="en-US" sz="800" spc="-4">
                <a:solidFill>
                  <a:srgbClr val="B13145"/>
                </a:solidFill>
                <a:latin typeface="TT Rounds Condensed Light Italics"/>
              </a:rPr>
              <a:t>Praktijkstraat 1</a:t>
            </a:r>
          </a:p>
          <a:p>
            <a:pPr algn="l">
              <a:lnSpc>
                <a:spcPts val="960"/>
              </a:lnSpc>
            </a:pPr>
            <a:r>
              <a:rPr lang="en-US" sz="800" spc="-4">
                <a:solidFill>
                  <a:srgbClr val="B13145"/>
                </a:solidFill>
                <a:latin typeface="TT Rounds Condensed Light Italics"/>
              </a:rPr>
              <a:t>1234 AB Mooiwijk</a:t>
            </a:r>
          </a:p>
          <a:p>
            <a:pPr algn="l">
              <a:lnSpc>
                <a:spcPts val="960"/>
              </a:lnSpc>
            </a:pPr>
            <a:r>
              <a:rPr lang="en-US" sz="800" spc="-4">
                <a:solidFill>
                  <a:srgbClr val="B13145"/>
                </a:solidFill>
                <a:latin typeface="TT Rounds Condensed Light Italics"/>
              </a:rPr>
              <a:t>030 102 103 4</a:t>
            </a:r>
          </a:p>
        </p:txBody>
      </p:sp>
      <p:sp>
        <p:nvSpPr>
          <p:cNvPr name="TextBox 112" id="112"/>
          <p:cNvSpPr txBox="true"/>
          <p:nvPr/>
        </p:nvSpPr>
        <p:spPr>
          <a:xfrm rot="0">
            <a:off x="3450231" y="6922147"/>
            <a:ext cx="968782" cy="379750"/>
          </a:xfrm>
          <a:prstGeom prst="rect">
            <a:avLst/>
          </a:prstGeom>
        </p:spPr>
        <p:txBody>
          <a:bodyPr anchor="t" rtlCol="false" tIns="0" lIns="0" bIns="0" rIns="0">
            <a:spAutoFit/>
          </a:bodyPr>
          <a:lstStyle/>
          <a:p>
            <a:pPr algn="l">
              <a:lnSpc>
                <a:spcPts val="960"/>
              </a:lnSpc>
            </a:pPr>
            <a:r>
              <a:rPr lang="en-US" sz="800" spc="-4">
                <a:solidFill>
                  <a:srgbClr val="B13145"/>
                </a:solidFill>
                <a:latin typeface="TT Rounds Condensed Light Italics"/>
              </a:rPr>
              <a:t>Praktijkstraat 1</a:t>
            </a:r>
          </a:p>
          <a:p>
            <a:pPr algn="l">
              <a:lnSpc>
                <a:spcPts val="960"/>
              </a:lnSpc>
            </a:pPr>
            <a:r>
              <a:rPr lang="en-US" sz="800" spc="-4">
                <a:solidFill>
                  <a:srgbClr val="B13145"/>
                </a:solidFill>
                <a:latin typeface="TT Rounds Condensed Light Italics"/>
              </a:rPr>
              <a:t>1234 AB Mooiwijk</a:t>
            </a:r>
          </a:p>
          <a:p>
            <a:pPr algn="l">
              <a:lnSpc>
                <a:spcPts val="960"/>
              </a:lnSpc>
            </a:pPr>
            <a:r>
              <a:rPr lang="en-US" sz="800" spc="-4">
                <a:solidFill>
                  <a:srgbClr val="B13145"/>
                </a:solidFill>
                <a:latin typeface="TT Rounds Condensed Light Italics"/>
              </a:rPr>
              <a:t>030 102 103 4</a:t>
            </a:r>
          </a:p>
        </p:txBody>
      </p:sp>
      <p:sp>
        <p:nvSpPr>
          <p:cNvPr name="TextBox 113" id="113"/>
          <p:cNvSpPr txBox="true"/>
          <p:nvPr/>
        </p:nvSpPr>
        <p:spPr>
          <a:xfrm rot="0">
            <a:off x="5647738" y="7019302"/>
            <a:ext cx="968782" cy="379750"/>
          </a:xfrm>
          <a:prstGeom prst="rect">
            <a:avLst/>
          </a:prstGeom>
        </p:spPr>
        <p:txBody>
          <a:bodyPr anchor="t" rtlCol="false" tIns="0" lIns="0" bIns="0" rIns="0">
            <a:spAutoFit/>
          </a:bodyPr>
          <a:lstStyle/>
          <a:p>
            <a:pPr algn="l">
              <a:lnSpc>
                <a:spcPts val="960"/>
              </a:lnSpc>
            </a:pPr>
            <a:r>
              <a:rPr lang="en-US" sz="800" spc="-4">
                <a:solidFill>
                  <a:srgbClr val="B13145"/>
                </a:solidFill>
                <a:latin typeface="TT Rounds Condensed Light Italics"/>
              </a:rPr>
              <a:t>Praktijkstraat 1</a:t>
            </a:r>
          </a:p>
          <a:p>
            <a:pPr algn="l">
              <a:lnSpc>
                <a:spcPts val="960"/>
              </a:lnSpc>
            </a:pPr>
            <a:r>
              <a:rPr lang="en-US" sz="800" spc="-4">
                <a:solidFill>
                  <a:srgbClr val="B13145"/>
                </a:solidFill>
                <a:latin typeface="TT Rounds Condensed Light Italics"/>
              </a:rPr>
              <a:t>1234 AB Mooiwijk</a:t>
            </a:r>
          </a:p>
          <a:p>
            <a:pPr algn="l">
              <a:lnSpc>
                <a:spcPts val="960"/>
              </a:lnSpc>
            </a:pPr>
            <a:r>
              <a:rPr lang="en-US" sz="800" spc="-4">
                <a:solidFill>
                  <a:srgbClr val="B13145"/>
                </a:solidFill>
                <a:latin typeface="TT Rounds Condensed Light Italics"/>
              </a:rPr>
              <a:t>030 102 103 4</a:t>
            </a:r>
          </a:p>
        </p:txBody>
      </p:sp>
      <p:sp>
        <p:nvSpPr>
          <p:cNvPr name="TextBox 114" id="114"/>
          <p:cNvSpPr txBox="true"/>
          <p:nvPr/>
        </p:nvSpPr>
        <p:spPr>
          <a:xfrm rot="0">
            <a:off x="2207012" y="8316065"/>
            <a:ext cx="2212001" cy="1376860"/>
          </a:xfrm>
          <a:prstGeom prst="rect">
            <a:avLst/>
          </a:prstGeom>
        </p:spPr>
        <p:txBody>
          <a:bodyPr anchor="t" rtlCol="false" tIns="0" lIns="0" bIns="0" rIns="0">
            <a:spAutoFit/>
          </a:bodyPr>
          <a:lstStyle/>
          <a:p>
            <a:pPr algn="ctr">
              <a:lnSpc>
                <a:spcPts val="2027"/>
              </a:lnSpc>
            </a:pPr>
            <a:r>
              <a:rPr lang="en-US" sz="1689" spc="15">
                <a:solidFill>
                  <a:srgbClr val="B43340"/>
                </a:solidFill>
                <a:latin typeface="TT Rounds Condensed"/>
              </a:rPr>
              <a:t>Ervaringsdeskundigen</a:t>
            </a:r>
          </a:p>
          <a:p>
            <a:pPr algn="ctr">
              <a:lnSpc>
                <a:spcPts val="2027"/>
              </a:lnSpc>
            </a:pPr>
            <a:r>
              <a:rPr lang="en-US" sz="1689" spc="15">
                <a:solidFill>
                  <a:srgbClr val="B43340"/>
                </a:solidFill>
                <a:latin typeface="TT Rounds Condensed"/>
              </a:rPr>
              <a:t>en </a:t>
            </a:r>
            <a:r>
              <a:rPr lang="en-US" sz="1689" spc="15">
                <a:solidFill>
                  <a:srgbClr val="B43340"/>
                </a:solidFill>
                <a:latin typeface="TT Rounds Condensed"/>
              </a:rPr>
              <a:t>belangenorganisatie</a:t>
            </a:r>
          </a:p>
          <a:p>
            <a:pPr algn="ctr">
              <a:lnSpc>
                <a:spcPts val="1013"/>
              </a:lnSpc>
            </a:pPr>
          </a:p>
          <a:p>
            <a:pPr algn="ctr">
              <a:lnSpc>
                <a:spcPts val="1013"/>
              </a:lnSpc>
            </a:pPr>
            <a:r>
              <a:rPr lang="en-US" sz="844" spc="7">
                <a:solidFill>
                  <a:srgbClr val="1F2A48"/>
                </a:solidFill>
                <a:latin typeface="TT Rounds Condensed"/>
              </a:rPr>
              <a:t>Voor meer informatie kun je altijd terecht bij de ervaringsdeskundigen of patiëntenorganisatie. Ga hiervoor naar </a:t>
            </a:r>
          </a:p>
          <a:p>
            <a:pPr algn="ctr">
              <a:lnSpc>
                <a:spcPts val="1013"/>
              </a:lnSpc>
            </a:pPr>
            <a:r>
              <a:rPr lang="en-US" sz="844" spc="7" u="sng">
                <a:solidFill>
                  <a:srgbClr val="1F2A48"/>
                </a:solidFill>
                <a:latin typeface="TT Rounds Condensed"/>
                <a:hlinkClick r:id="rId16" tooltip="https://www.wijnvlek-sturgeweber.nl/"/>
              </a:rPr>
              <a:t>https://www.wijnvlek-sturgeweber.nl</a:t>
            </a:r>
          </a:p>
          <a:p>
            <a:pPr algn="ctr">
              <a:lnSpc>
                <a:spcPts val="1013"/>
              </a:lnSpc>
            </a:pPr>
            <a:r>
              <a:rPr lang="en-US" sz="844" spc="7">
                <a:solidFill>
                  <a:srgbClr val="1F2A48"/>
                </a:solidFill>
                <a:latin typeface="TT Rounds Condensed"/>
              </a:rPr>
              <a:t>https://wijnvlekwijzer.nl</a:t>
            </a:r>
          </a:p>
          <a:p>
            <a:pPr algn="ctr">
              <a:lnSpc>
                <a:spcPts val="1013"/>
              </a:lnSpc>
            </a:pPr>
          </a:p>
        </p:txBody>
      </p:sp>
      <p:sp>
        <p:nvSpPr>
          <p:cNvPr name="Freeform 115" id="115"/>
          <p:cNvSpPr/>
          <p:nvPr/>
        </p:nvSpPr>
        <p:spPr>
          <a:xfrm flipH="false" flipV="false" rot="0">
            <a:off x="559764" y="8392265"/>
            <a:ext cx="918491" cy="543597"/>
          </a:xfrm>
          <a:custGeom>
            <a:avLst/>
            <a:gdLst/>
            <a:ahLst/>
            <a:cxnLst/>
            <a:rect r="r" b="b" t="t" l="l"/>
            <a:pathLst>
              <a:path h="543597" w="918491">
                <a:moveTo>
                  <a:pt x="0" y="0"/>
                </a:moveTo>
                <a:lnTo>
                  <a:pt x="918490" y="0"/>
                </a:lnTo>
                <a:lnTo>
                  <a:pt x="918490" y="543597"/>
                </a:lnTo>
                <a:lnTo>
                  <a:pt x="0" y="543597"/>
                </a:lnTo>
                <a:lnTo>
                  <a:pt x="0" y="0"/>
                </a:lnTo>
                <a:close/>
              </a:path>
            </a:pathLst>
          </a:custGeom>
          <a:blipFill>
            <a:blip r:embed="rId17"/>
            <a:stretch>
              <a:fillRect l="0" t="0" r="0" b="0"/>
            </a:stretch>
          </a:blipFill>
        </p:spPr>
      </p:sp>
      <p:sp>
        <p:nvSpPr>
          <p:cNvPr name="TextBox 116" id="116"/>
          <p:cNvSpPr txBox="true"/>
          <p:nvPr/>
        </p:nvSpPr>
        <p:spPr>
          <a:xfrm rot="0">
            <a:off x="380522" y="9012062"/>
            <a:ext cx="1454877" cy="587666"/>
          </a:xfrm>
          <a:prstGeom prst="rect">
            <a:avLst/>
          </a:prstGeom>
        </p:spPr>
        <p:txBody>
          <a:bodyPr anchor="t" rtlCol="false" tIns="0" lIns="0" bIns="0" rIns="0">
            <a:spAutoFit/>
          </a:bodyPr>
          <a:lstStyle/>
          <a:p>
            <a:pPr algn="ctr">
              <a:lnSpc>
                <a:spcPts val="697"/>
              </a:lnSpc>
            </a:pPr>
            <a:r>
              <a:rPr lang="en-US" sz="498">
                <a:solidFill>
                  <a:srgbClr val="B13145"/>
                </a:solidFill>
                <a:latin typeface="Roboto"/>
              </a:rPr>
              <a:t>Mijn Team bij Sturge Weber  is gemaakt door de </a:t>
            </a:r>
            <a:r>
              <a:rPr lang="en-US" sz="498" strike="noStrike" u="none">
                <a:solidFill>
                  <a:srgbClr val="B13145"/>
                </a:solidFill>
                <a:latin typeface="Roboto Bold"/>
              </a:rPr>
              <a:t>Nederlandse vereniging voor mensen met een Wijnvlek of Sturge-Weber syndroom</a:t>
            </a:r>
            <a:r>
              <a:rPr lang="en-US" sz="498">
                <a:solidFill>
                  <a:srgbClr val="B13145"/>
                </a:solidFill>
                <a:latin typeface="Roboto Bold"/>
              </a:rPr>
              <a:t> en is </a:t>
            </a:r>
            <a:r>
              <a:rPr lang="en-US" sz="498">
                <a:solidFill>
                  <a:srgbClr val="B13145"/>
                </a:solidFill>
                <a:latin typeface="Roboto"/>
              </a:rPr>
              <a:t>gebaseerd op de oorsponkelijke Mijn Team van www.netalsjij.nl Met behulp van Cecilia Kalsbeek van Kalsbeek-impact en </a:t>
            </a:r>
            <a:r>
              <a:rPr lang="en-US" sz="498" strike="noStrike" u="none">
                <a:solidFill>
                  <a:srgbClr val="B13145"/>
                </a:solidFill>
                <a:latin typeface="Roboto"/>
              </a:rPr>
              <a:t>Hjalmar Haagsman</a:t>
            </a:r>
            <a:r>
              <a:rPr lang="en-US" sz="498">
                <a:solidFill>
                  <a:srgbClr val="B13145"/>
                </a:solidFill>
                <a:latin typeface="Roboto"/>
              </a:rPr>
              <a:t>, v</a:t>
            </a:r>
            <a:r>
              <a:rPr lang="en-US" sz="498" strike="noStrike" u="none">
                <a:solidFill>
                  <a:srgbClr val="B13145"/>
                </a:solidFill>
                <a:latin typeface="Roboto"/>
              </a:rPr>
              <a:t>ormgever &amp; Illustrator</a:t>
            </a:r>
            <a:r>
              <a:rPr lang="en-US" sz="498">
                <a:solidFill>
                  <a:srgbClr val="B13145"/>
                </a:solidFill>
                <a:latin typeface="Roboto"/>
              </a:rPr>
              <a:t> van H</a:t>
            </a:r>
            <a:r>
              <a:rPr lang="en-US" sz="498" strike="noStrike">
                <a:solidFill>
                  <a:srgbClr val="B13145"/>
                </a:solidFill>
                <a:latin typeface="Roboto"/>
              </a:rPr>
              <a:t>et</a:t>
            </a:r>
            <a:r>
              <a:rPr lang="en-US" sz="498">
                <a:solidFill>
                  <a:srgbClr val="B13145"/>
                </a:solidFill>
                <a:latin typeface="Roboto"/>
              </a:rPr>
              <a:t> C</a:t>
            </a:r>
            <a:r>
              <a:rPr lang="en-US" sz="498" strike="noStrike">
                <a:solidFill>
                  <a:srgbClr val="B13145"/>
                </a:solidFill>
                <a:latin typeface="Roboto"/>
              </a:rPr>
              <a:t>omplete</a:t>
            </a:r>
            <a:r>
              <a:rPr lang="en-US" sz="498">
                <a:solidFill>
                  <a:srgbClr val="B13145"/>
                </a:solidFill>
                <a:latin typeface="Roboto"/>
              </a:rPr>
              <a:t> P</a:t>
            </a:r>
            <a:r>
              <a:rPr lang="en-US" sz="498" strike="noStrike">
                <a:solidFill>
                  <a:srgbClr val="B13145"/>
                </a:solidFill>
                <a:latin typeface="Roboto"/>
              </a:rPr>
              <a:t>laatje</a:t>
            </a:r>
            <a:r>
              <a:rPr lang="en-US" sz="498">
                <a:solidFill>
                  <a:srgbClr val="B13145"/>
                </a:solidFill>
                <a:latin typeface="Roboto"/>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DAGDIhNPopk</dc:identifier>
  <dcterms:modified xsi:type="dcterms:W3CDTF">2011-08-01T06:04:30Z</dcterms:modified>
  <cp:revision>1</cp:revision>
  <dc:title>Maak je eigen MIJN TEAM.pptx</dc:title>
</cp:coreProperties>
</file>